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83" r:id="rId5"/>
    <p:sldMasterId id="2147483784" r:id="rId6"/>
    <p:sldMasterId id="2147483785" r:id="rId7"/>
    <p:sldMasterId id="2147483786" r:id="rId8"/>
    <p:sldMasterId id="214748378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</p:sldIdLst>
  <p:sldSz cy="5143500" cx="9144000"/>
  <p:notesSz cx="6858000" cy="9144000"/>
  <p:embeddedFontLst>
    <p:embeddedFont>
      <p:font typeface="Proxima Nova"/>
      <p:regular r:id="rId87"/>
      <p:bold r:id="rId88"/>
      <p:italic r:id="rId89"/>
      <p:boldItalic r:id="rId90"/>
    </p:embeddedFont>
    <p:embeddedFont>
      <p:font typeface="Proxima Nova Semibold"/>
      <p:regular r:id="rId91"/>
      <p:bold r:id="rId92"/>
      <p:boldItalic r:id="rId93"/>
    </p:embeddedFont>
    <p:embeddedFont>
      <p:font typeface="Oswald"/>
      <p:regular r:id="rId94"/>
      <p:bold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48">
          <p15:clr>
            <a:srgbClr val="A4A3A4"/>
          </p15:clr>
        </p15:guide>
        <p15:guide id="2" orient="horz" pos="502">
          <p15:clr>
            <a:srgbClr val="A4A3A4"/>
          </p15:clr>
        </p15:guide>
        <p15:guide id="3" pos="3744">
          <p15:clr>
            <a:srgbClr val="A4A3A4"/>
          </p15:clr>
        </p15:guide>
        <p15:guide id="4" pos="2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2BDC05-AF79-4A12-9491-B1A8D851D2B4}">
  <a:tblStyle styleId="{9E2BDC05-AF79-4A12-9491-B1A8D851D2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48" orient="horz"/>
        <p:guide pos="502" orient="horz"/>
        <p:guide pos="3744"/>
        <p:guide pos="2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42" Type="http://schemas.openxmlformats.org/officeDocument/2006/relationships/slide" Target="slides/slide32.xml"/><Relationship Id="rId86" Type="http://schemas.openxmlformats.org/officeDocument/2006/relationships/slide" Target="slides/slide76.xml"/><Relationship Id="rId41" Type="http://schemas.openxmlformats.org/officeDocument/2006/relationships/slide" Target="slides/slide31.xml"/><Relationship Id="rId85" Type="http://schemas.openxmlformats.org/officeDocument/2006/relationships/slide" Target="slides/slide75.xml"/><Relationship Id="rId44" Type="http://schemas.openxmlformats.org/officeDocument/2006/relationships/slide" Target="slides/slide34.xml"/><Relationship Id="rId88" Type="http://schemas.openxmlformats.org/officeDocument/2006/relationships/font" Target="fonts/ProximaNova-bold.fntdata"/><Relationship Id="rId43" Type="http://schemas.openxmlformats.org/officeDocument/2006/relationships/slide" Target="slides/slide33.xml"/><Relationship Id="rId87" Type="http://schemas.openxmlformats.org/officeDocument/2006/relationships/font" Target="fonts/ProximaNova-regular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9" Type="http://schemas.openxmlformats.org/officeDocument/2006/relationships/font" Target="fonts/ProximaNova-italic.fntdata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95" Type="http://schemas.openxmlformats.org/officeDocument/2006/relationships/font" Target="fonts/Oswald-bold.fntdata"/><Relationship Id="rId50" Type="http://schemas.openxmlformats.org/officeDocument/2006/relationships/slide" Target="slides/slide40.xml"/><Relationship Id="rId94" Type="http://schemas.openxmlformats.org/officeDocument/2006/relationships/font" Target="fonts/Oswald-regular.fntdata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91" Type="http://schemas.openxmlformats.org/officeDocument/2006/relationships/font" Target="fonts/ProximaNovaSemibold-regular.fntdata"/><Relationship Id="rId90" Type="http://schemas.openxmlformats.org/officeDocument/2006/relationships/font" Target="fonts/ProximaNova-boldItalic.fntdata"/><Relationship Id="rId93" Type="http://schemas.openxmlformats.org/officeDocument/2006/relationships/font" Target="fonts/ProximaNovaSemibold-boldItalic.fntdata"/><Relationship Id="rId92" Type="http://schemas.openxmlformats.org/officeDocument/2006/relationships/font" Target="fonts/ProximaNovaSemibold-bold.fntdata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.mysql.com/doc/refman/8.0/en/functions.html" TargetMode="Externa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00241b3b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00241b3b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400241b3b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400241b3b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Welcome!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Campuses across the Country (and world)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40k graduates, sense of community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00241b3b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00241b3b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5ish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yourself as an example - keep it short and to the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Get to know the students, go around with each person introducing themselves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 clear about who is next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is important that everyone feel welcome and included in the GA community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Take attendance during this time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You may need to pare down the intros for a large class to keep the lesson moving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Also take notes on experience / industries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possible, try to point out examples relating to students’ experiences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400241b3b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400241b3b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5ish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41ff33301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41ff33301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5ish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400241b3b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400241b3b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15</a:t>
            </a:r>
            <a:r>
              <a:rPr b="1" lang="en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Just a time check slide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41ff33301a_1_1338:notes"/>
          <p:cNvSpPr txBox="1"/>
          <p:nvPr>
            <p:ph idx="1" type="body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41ff33301a_1_1338:notes"/>
          <p:cNvSpPr/>
          <p:nvPr>
            <p:ph idx="2" type="sldImg"/>
          </p:nvPr>
        </p:nvSpPr>
        <p:spPr>
          <a:xfrm>
            <a:off x="427891" y="686405"/>
            <a:ext cx="6002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400241b3b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400241b3b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400241b3b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400241b3b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00241b3b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00241b3b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400241b3b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400241b3b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00241b3b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00241b3b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400241b3b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400241b3b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Data analysis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Web API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Dynamic web interface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Write once run anywhere games and programs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Real companies use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400241b3b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400241b3b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Review one or two cases of interest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real work is accomplished using 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0241b3b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00241b3b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00241b3b3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00241b3b3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30</a:t>
            </a:r>
            <a:r>
              <a:rPr b="1" lang="en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41ff33301a_1_1537:notes"/>
          <p:cNvSpPr txBox="1"/>
          <p:nvPr>
            <p:ph idx="1" type="body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g41ff33301a_1_1537:notes"/>
          <p:cNvSpPr/>
          <p:nvPr>
            <p:ph idx="2" type="sldImg"/>
          </p:nvPr>
        </p:nvSpPr>
        <p:spPr>
          <a:xfrm>
            <a:off x="427891" y="686405"/>
            <a:ext cx="6002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400241b3b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400241b3b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400241b3b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400241b3b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Give unprepared students a chance to DL and install anaconda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400241b3b3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400241b3b3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Starting jupyter notebook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Search anaconda navigator in spotlight / cortana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400241b3b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400241b3b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Alternate method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Search terminal on Mac/Linux or Anaconda Prompt on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00241b3b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400241b3b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Should see home folder items… Documents, Downloads, Desktop, etc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00241b3b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00241b3b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400241b3b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400241b3b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Run a live demo to go through main points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Rename file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blue / green cells and how to switch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how to use dropdown menu to change cell between markdown and code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shift+enter to run cells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Show how to see output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Keep it simple!!! Easy to go long here if not careful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Start Jupyter in a different browser from the presentation so command+tab switching between presentation and jupyter is fast + easy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400241b3b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400241b3b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400241b3b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400241b3b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Try out a few commands, just try to start getting used to the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have students execute a few cells in jupyter notebook and understand the results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400241b3b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400241b3b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45</a:t>
            </a:r>
            <a:r>
              <a:rPr b="1" lang="en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41ff33301a_1_1542:notes"/>
          <p:cNvSpPr txBox="1"/>
          <p:nvPr>
            <p:ph idx="1" type="body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g41ff33301a_1_1542:notes"/>
          <p:cNvSpPr/>
          <p:nvPr>
            <p:ph idx="2" type="sldImg"/>
          </p:nvPr>
        </p:nvSpPr>
        <p:spPr>
          <a:xfrm>
            <a:off x="427891" y="686405"/>
            <a:ext cx="6002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400241b3b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400241b3b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45</a:t>
            </a:r>
            <a:r>
              <a:rPr b="1" lang="en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400241b3b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400241b3b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 </a:t>
            </a:r>
            <a:r>
              <a:rPr b="1" lang="en">
                <a:solidFill>
                  <a:schemeClr val="dk1"/>
                </a:solidFill>
              </a:rPr>
              <a:t>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give a framework for learning, not go in depth on any item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400241b3b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400241b3b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00241b3b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400241b3b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PROMPT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Q: What type of variable is r=3? A: Integer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Q: Why is a float different than an integer? A: Whole number vs decimal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Q: What is a string? A: A variable that stores text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400241b3b3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400241b3b3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400241b3b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400241b3b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400241b3b3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400241b3b3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PROMPTS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Ask students to try to define the examples here and help them understand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400241b3b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400241b3b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MINUTES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Note that this program can run on it’s own or be used as part of a larger program.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TEACHING TIPS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400241b3b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400241b3b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See the demo 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400241b3b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400241b3b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 an example in jupyter notebook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Only run through 1 example on the right, leave the rest to the reader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Lots on this slide, keep it superficial… just providing a sneak peek at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400241b3b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400241b3b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4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See the demo notebook for live code example (very simplistic)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defining the operations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Emphasize methods start with “data dot” method name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400241b3b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400241b3b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exercise is to make sure everyone can open JNB and execute a cell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is okay if students don’t finish all the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400241b3b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400241b3b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See the demo notebook for live code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are methods for modifying lists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Slicing!!!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400241b3b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400241b3b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items, no demo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400241b3b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400241b3b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400241b3b3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400241b3b3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4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00241b3b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00241b3b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400241b3b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400241b3b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400241b3b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400241b3b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400241b3b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400241b3b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00241b3b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400241b3b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400241b3b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400241b3b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00241b3b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00241b3b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Call out items the class expressed interest 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400241b3b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400241b3b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1hr 25</a:t>
            </a:r>
            <a:r>
              <a:rPr b="1" lang="en">
                <a:solidFill>
                  <a:schemeClr val="dk1"/>
                </a:solidFill>
              </a:rPr>
              <a:t> MINUTES up to this point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TO STUDENTS: explain the similarities between packages and libraries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41ff33301a_1_1547:notes"/>
          <p:cNvSpPr txBox="1"/>
          <p:nvPr>
            <p:ph idx="1" type="body"/>
          </p:nvPr>
        </p:nvSpPr>
        <p:spPr>
          <a:xfrm>
            <a:off x="914400" y="4343400"/>
            <a:ext cx="50295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6625" lIns="96625" spcFirstLastPara="1" rIns="96625" wrap="square" tIns="966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g41ff33301a_1_1547:notes"/>
          <p:cNvSpPr/>
          <p:nvPr>
            <p:ph idx="2" type="sldImg"/>
          </p:nvPr>
        </p:nvSpPr>
        <p:spPr>
          <a:xfrm>
            <a:off x="427891" y="686405"/>
            <a:ext cx="60021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00241b3b3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400241b3b3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1hr25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00241b3b3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400241b3b3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00241b3b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400241b3b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400241b3b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400241b3b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MINUTES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TALKING POINTS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Pair: 14 pairs of data collected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Warning: two sections of road measured per pair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Period:  3 time periods of data for each pair; each period has about 100 points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400241b3b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400241b3b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10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 through the notes in the slide deck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400241b3b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400241b3b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3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400241b3b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400241b3b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5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 through the notes in the slide deck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400241b3b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400241b3b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1hr 45min</a:t>
            </a:r>
            <a:r>
              <a:rPr b="1" lang="en">
                <a:solidFill>
                  <a:schemeClr val="dk1"/>
                </a:solidFill>
              </a:rPr>
              <a:t> up to this point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41ff33301a_1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41ff33301a_1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TALKING POINTS:</a:t>
            </a:r>
            <a:endParaRPr b="1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spend a few minutes talking about any outstanding questions that you have.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400241b3b3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400241b3b3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X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400241b3b3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400241b3b3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41ff3330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41ff3330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TALKING POINTS: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 your own, spend a few moments to think about this unit. What did you take away? What would you like to learn more about? How can you use this new information?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Complete one of the following sentences  (then ask them to share):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My favorite thing we learned about today was…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best thing I got out of today is…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After this week, I plan to…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○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I’m excited to learn more about…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TEACHING TIPS: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Instructors should ask if anyone wants to share out loud.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roxima Nova"/>
              <a:buChar char="●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Give participants a few minutes, then have them share out (either at tables or to the whole class, based on time).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5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41ff33301a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41ff33301a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latin typeface="Proxima Nova"/>
                <a:ea typeface="Proxima Nova"/>
                <a:cs typeface="Proxima Nova"/>
                <a:sym typeface="Proxima Nova"/>
              </a:rPr>
              <a:t>Purpose: Wrap up and answer outstanding questions</a:t>
            </a:r>
            <a:endParaRPr i="1"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Let’s spend a few minutes talking about any outstanding questions that you have.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400241b3b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400241b3b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Make sure people are in the right room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people arrive early, check they have installed Anaconda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43519dab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43519dab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KEEP OR DELETE  THIS SLIDE DEPENDING DEPENDING ON DIGITAL OR PAPER SURVEY! Connect with your C&amp;W producer on whether you run paper or digital surveys for Intro Classes!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PLEASE DROP THE LINK FROM YOUR PRODUCER IN THIS SLIDE IF YOU ARE DOING A DIGITAL SURVEY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Here are some best practices: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Regardless if Ask everyone to complete the survey </a:t>
            </a:r>
            <a:r>
              <a:rPr b="1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prior to Q&amp;A or final thoughts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. Reasoning is that if you do Q&amp;A/final thoughts, people check out mentally, or worse, leave. Having everyone to complete the survey prior to those items has worked really well. So </a:t>
            </a:r>
            <a:r>
              <a:rPr b="1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moving that survey slide with the shortlink before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Q&amp;A or final thoughts is key. </a:t>
            </a:r>
            <a:b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Ask everyone to share their feedback and take 2-3 minutes to allow everyone to do so. Previous instructors have said something like, </a:t>
            </a:r>
            <a:r>
              <a:rPr i="1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"This is a free class. The only thing we ask in return is your feedback so we can improve this workshop. Let's take 2-3 minutes to do that."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eorgia"/>
              <a:buAutoNum type="arabicPeriod"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digital survey only: Works on mobile too: Although the slide suggests it, it's </a:t>
            </a:r>
            <a:r>
              <a:rPr b="1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good to verbally say that it works on mobile too. 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41ff33301a_1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41ff33301a_1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TALKING POINTS:</a:t>
            </a:r>
            <a:endParaRPr b="1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spend a few minutes talking about any outstanding questions that you have.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00241b3b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00241b3b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 also like Intro to Statistical Learning for people looking to go more of the data route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400241b3b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400241b3b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Focus on the bolded items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Goal is to show Python is not a fad, and based on strong fundamentals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41ff33301a_1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41ff33301a_1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100"/>
              <a:t>TEACHING TIPS: </a:t>
            </a:r>
            <a:br>
              <a:rPr lang="en" sz="1100"/>
            </a:b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/>
              <a:t>MySQL functions and operators: </a:t>
            </a:r>
            <a:r>
              <a:rPr lang="en" sz="1100" u="sng">
                <a:solidFill>
                  <a:schemeClr val="accent5"/>
                </a:solidFill>
                <a:hlinkClick r:id="rId2"/>
              </a:rPr>
              <a:t>https://dev.mysql.com/doc/refman/8.0/en/functions.html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41ff33301a_1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41ff33301a_1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AutoNum type="arabicPeriod"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41ff33301a_1_887:notes"/>
          <p:cNvSpPr/>
          <p:nvPr>
            <p:ph idx="2" type="sldImg"/>
          </p:nvPr>
        </p:nvSpPr>
        <p:spPr>
          <a:xfrm>
            <a:off x="1146969" y="685800"/>
            <a:ext cx="456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41ff33301a_1_8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400241b3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400241b3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1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suggested talking point.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suggestion for the instructor on something to do before, during or after presenting this slide.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another suggestion.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00241b3b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00241b3b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2</a:t>
            </a:r>
            <a:r>
              <a:rPr b="1" lang="en">
                <a:solidFill>
                  <a:schemeClr val="dk1"/>
                </a:solidFill>
              </a:rPr>
              <a:t> MINUTES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TALKING POINTS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Introduce yourself and tell students why you are here teaching them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Give brief intro to your: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Education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Teaching experience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Programming Experience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Professional Experience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TEACHING TIPS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goal of this slide is to answer “Why should I pay attention to you?”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2.png"/><Relationship Id="rId3" Type="http://schemas.openxmlformats.org/officeDocument/2006/relationships/image" Target="../media/image4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97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png"/><Relationship Id="rId3" Type="http://schemas.openxmlformats.org/officeDocument/2006/relationships/image" Target="../media/image5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9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3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9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5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6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5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0.png"/><Relationship Id="rId3" Type="http://schemas.openxmlformats.org/officeDocument/2006/relationships/image" Target="../media/image76.png"/><Relationship Id="rId4" Type="http://schemas.openxmlformats.org/officeDocument/2006/relationships/image" Target="../media/image6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7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png"/><Relationship Id="rId3" Type="http://schemas.openxmlformats.org/officeDocument/2006/relationships/image" Target="../media/image9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2726" cy="57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104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04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2" name="Google Shape;732;p105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105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105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p105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6" name="Google Shape;736;p105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737" name="Google Shape;737;p10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- No Attribution">
  <p:cSld name="CUSTOM_4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9" name="Google Shape;739;p106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106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10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07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4" name="Google Shape;744;p10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0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46" name="Google Shape;746;p107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8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49" name="Google Shape;749;p10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0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1" name="Google Shape;751;p108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08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56" name="Google Shape;756;p10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8" name="Google Shape;758;p109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09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09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61" name="Google Shape;761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0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64" name="Google Shape;764;p11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11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66" name="Google Shape;766;p110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10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110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769" name="Google Shape;769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1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72" name="Google Shape;772;p111"/>
          <p:cNvSpPr/>
          <p:nvPr/>
        </p:nvSpPr>
        <p:spPr>
          <a:xfrm>
            <a:off x="0" y="3833815"/>
            <a:ext cx="9144000" cy="1309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11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1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75" name="Google Shape;775;p111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2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79" name="Google Shape;779;p11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1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81" name="Google Shape;781;p112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12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Teal">
  <p:cSld name="CUSTOM_6_1_1_1_1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13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86" name="Google Shape;786;p11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13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1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89" name="Google Shape;789;p11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790" name="Google Shape;79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>
            <p:ph type="title"/>
          </p:nvPr>
        </p:nvSpPr>
        <p:spPr>
          <a:xfrm>
            <a:off x="442475" y="280375"/>
            <a:ext cx="554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9" name="Google Shape;79;p12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4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14"/>
          <p:cNvSpPr txBox="1"/>
          <p:nvPr>
            <p:ph idx="1" type="subTitle"/>
          </p:nvPr>
        </p:nvSpPr>
        <p:spPr>
          <a:xfrm>
            <a:off x="72705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794" name="Google Shape;794;p11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14"/>
          <p:cNvSpPr txBox="1"/>
          <p:nvPr>
            <p:ph type="title"/>
          </p:nvPr>
        </p:nvSpPr>
        <p:spPr>
          <a:xfrm>
            <a:off x="823350" y="256625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6" name="Google Shape;796;p114"/>
          <p:cNvSpPr txBox="1"/>
          <p:nvPr/>
        </p:nvSpPr>
        <p:spPr>
          <a:xfrm>
            <a:off x="857600" y="85475"/>
            <a:ext cx="1587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7" name="Google Shape;797;p11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8" name="Google Shape;798;p114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799" name="Google Shape;799;p114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16825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15"/>
          <p:cNvSpPr txBox="1"/>
          <p:nvPr>
            <p:ph idx="1" type="subTitle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04" name="Google Shape;804;p115"/>
          <p:cNvSpPr txBox="1"/>
          <p:nvPr>
            <p:ph type="title"/>
          </p:nvPr>
        </p:nvSpPr>
        <p:spPr>
          <a:xfrm>
            <a:off x="908850" y="249375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05" name="Google Shape;805;p115"/>
          <p:cNvSpPr txBox="1"/>
          <p:nvPr/>
        </p:nvSpPr>
        <p:spPr>
          <a:xfrm>
            <a:off x="949949" y="831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115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7" name="Google Shape;807;p11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08" name="Google Shape;808;p115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6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116"/>
          <p:cNvSpPr txBox="1"/>
          <p:nvPr>
            <p:ph idx="1" type="subTitle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814" name="Google Shape;814;p116"/>
          <p:cNvSpPr txBox="1"/>
          <p:nvPr/>
        </p:nvSpPr>
        <p:spPr>
          <a:xfrm>
            <a:off x="1099343" y="609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11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6" name="Google Shape;816;p11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17" name="Google Shape;817;p116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6"/>
          <p:cNvSpPr txBox="1"/>
          <p:nvPr>
            <p:ph type="title"/>
          </p:nvPr>
        </p:nvSpPr>
        <p:spPr>
          <a:xfrm>
            <a:off x="1059525" y="232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9910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117"/>
          <p:cNvSpPr txBox="1"/>
          <p:nvPr>
            <p:ph idx="1" type="subTitle"/>
          </p:nvPr>
        </p:nvSpPr>
        <p:spPr>
          <a:xfrm>
            <a:off x="72825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823" name="Google Shape;823;p117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117"/>
          <p:cNvSpPr txBox="1"/>
          <p:nvPr/>
        </p:nvSpPr>
        <p:spPr>
          <a:xfrm>
            <a:off x="915075" y="82963"/>
            <a:ext cx="1523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5" name="Google Shape;825;p117"/>
          <p:cNvPicPr preferRelativeResize="0"/>
          <p:nvPr/>
        </p:nvPicPr>
        <p:blipFill rotWithShape="1">
          <a:blip r:embed="rId3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17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7" name="Google Shape;827;p117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28" name="Google Shape;828;p117"/>
          <p:cNvSpPr txBox="1"/>
          <p:nvPr>
            <p:ph type="title"/>
          </p:nvPr>
        </p:nvSpPr>
        <p:spPr>
          <a:xfrm>
            <a:off x="908850" y="2495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118"/>
          <p:cNvSpPr txBox="1"/>
          <p:nvPr>
            <p:ph idx="1" type="subTitle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3" name="Google Shape;833;p11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118"/>
          <p:cNvSpPr txBox="1"/>
          <p:nvPr>
            <p:ph type="title"/>
          </p:nvPr>
        </p:nvSpPr>
        <p:spPr>
          <a:xfrm>
            <a:off x="880585" y="22150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5" name="Google Shape;835;p118"/>
          <p:cNvSpPr txBox="1"/>
          <p:nvPr/>
        </p:nvSpPr>
        <p:spPr>
          <a:xfrm>
            <a:off x="908850" y="5330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11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7" name="Google Shape;837;p11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838" name="Google Shape;838;p118"/>
          <p:cNvPicPr preferRelativeResize="0"/>
          <p:nvPr/>
        </p:nvPicPr>
        <p:blipFill rotWithShape="1">
          <a:blip r:embed="rId3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1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1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2" name="Google Shape;842;p119"/>
          <p:cNvSpPr txBox="1"/>
          <p:nvPr/>
        </p:nvSpPr>
        <p:spPr>
          <a:xfrm>
            <a:off x="996775" y="36125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3" name="Google Shape;843;p119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44" name="Google Shape;844;p119"/>
          <p:cNvSpPr txBox="1"/>
          <p:nvPr>
            <p:ph type="title"/>
          </p:nvPr>
        </p:nvSpPr>
        <p:spPr>
          <a:xfrm>
            <a:off x="990539" y="200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5" name="Google Shape;845;p119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846" name="Google Shape;846;p119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275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20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0" name="Google Shape;850;p120"/>
          <p:cNvSpPr txBox="1"/>
          <p:nvPr/>
        </p:nvSpPr>
        <p:spPr>
          <a:xfrm>
            <a:off x="804275" y="48025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51" name="Google Shape;851;p120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53" name="Google Shape;853;p120"/>
          <p:cNvSpPr txBox="1"/>
          <p:nvPr>
            <p:ph type="title"/>
          </p:nvPr>
        </p:nvSpPr>
        <p:spPr>
          <a:xfrm>
            <a:off x="770025" y="22790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21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121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7" name="Google Shape;857;p121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21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9" name="Google Shape;859;p121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0" name="Google Shape;860;p121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1" name="Google Shape;861;p121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2" name="Google Shape;862;p121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12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2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</a:endParaRPr>
          </a:p>
        </p:txBody>
      </p:sp>
      <p:sp>
        <p:nvSpPr>
          <p:cNvPr id="866" name="Google Shape;866;p122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7" name="Google Shape;867;p122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8" name="Google Shape;868;p122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122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0" name="Google Shape;870;p122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1" name="Google Shape;871;p122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72" name="Google Shape;872;p122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3" name="Google Shape;873;p12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6" name="Google Shape;876;p12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84" name="Google Shape;84;p1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85" name="Google Shape;8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1">
  <p:cSld name="CUSTOM_14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4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D332F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9" name="Google Shape;879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6441" cy="136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6" name="Google Shape;886;p1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7" name="Google Shape;887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0" name="Google Shape;890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3" name="Google Shape;893;p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4" name="Google Shape;894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7" name="Google Shape;897;p1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8" name="Google Shape;898;p1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9" name="Google Shape;899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2" name="Google Shape;902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5" name="Google Shape;905;p1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6" name="Google Shape;906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09" name="Google Shape;909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3" name="Google Shape;913;p1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4" name="Google Shape;914;p1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5" name="Google Shape;915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8" name="Google Shape;918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Mint">
  <p:cSld name="CUSTOM_6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93" name="Google Shape;9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457200" y="829175"/>
            <a:ext cx="41148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96" name="Google Shape;96;p14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1" name="Google Shape;921;p1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2" name="Google Shape;922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7" name="Google Shape;927;p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28" name="Google Shape;928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AND_BODY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Copy">
  <p:cSld name="TITLE_AND_BODY_2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3" name="Google Shape;933;p139"/>
          <p:cNvSpPr txBox="1"/>
          <p:nvPr>
            <p:ph idx="1" type="subTitle"/>
          </p:nvPr>
        </p:nvSpPr>
        <p:spPr>
          <a:xfrm>
            <a:off x="320275" y="941000"/>
            <a:ext cx="8362200" cy="377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Black">
  <p:cSld name="TITLE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0"/>
          <p:cNvSpPr txBox="1"/>
          <p:nvPr>
            <p:ph type="ctrTitle"/>
          </p:nvPr>
        </p:nvSpPr>
        <p:spPr>
          <a:xfrm>
            <a:off x="302519" y="548200"/>
            <a:ext cx="8311800" cy="1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Oswald"/>
              <a:buNone/>
              <a:defRPr b="1" sz="48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6" name="Google Shape;936;p14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40"/>
          <p:cNvSpPr txBox="1"/>
          <p:nvPr/>
        </p:nvSpPr>
        <p:spPr>
          <a:xfrm>
            <a:off x="272500" y="4709350"/>
            <a:ext cx="8407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b="1" sz="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b="1" sz="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938" name="Google Shape;938;p14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9" name="Google Shape;939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9250" y="4793525"/>
            <a:ext cx="210384" cy="21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04" name="Google Shape;104;p15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2412" y="4573175"/>
            <a:ext cx="572726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descr="GA-Cog-900.png" id="116" name="Google Shape;1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>
            <p:ph type="title"/>
          </p:nvPr>
        </p:nvSpPr>
        <p:spPr>
          <a:xfrm>
            <a:off x="442475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18" name="Google Shape;118;p1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49440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Mint">
  <p:cSld name="CUSTOM_6_1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descr="GA-Cog-900.png" id="125" name="Google Shape;12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457200" y="829175"/>
            <a:ext cx="8229600" cy="152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28" name="Google Shape;128;p18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27180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Solo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Partner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Exercise: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1" name="Google Shape;21;p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409" y="4392369"/>
            <a:ext cx="2469583" cy="46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  <p15:guide id="4" pos="5473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152" name="Google Shape;152;p21"/>
          <p:cNvSpPr txBox="1"/>
          <p:nvPr>
            <p:ph idx="2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19639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119640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Computers Out: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4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1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24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90" name="Google Shape;190;p25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92" name="Google Shape;192;p2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5"/>
          <p:cNvSpPr txBox="1"/>
          <p:nvPr/>
        </p:nvSpPr>
        <p:spPr>
          <a:xfrm>
            <a:off x="949949" y="39194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</a:t>
            </a: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574" y="179338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442150" y="1086075"/>
            <a:ext cx="8244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464361" y="222238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72200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/>
          <p:nvPr>
            <p:ph idx="2" type="subTitle"/>
          </p:nvPr>
        </p:nvSpPr>
        <p:spPr>
          <a:xfrm>
            <a:off x="72958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26"/>
          <p:cNvSpPr txBox="1"/>
          <p:nvPr>
            <p:ph idx="3" type="subTitle"/>
          </p:nvPr>
        </p:nvSpPr>
        <p:spPr>
          <a:xfrm>
            <a:off x="464361" y="2800228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4" type="subTitle"/>
          </p:nvPr>
        </p:nvSpPr>
        <p:spPr>
          <a:xfrm>
            <a:off x="464361" y="3378077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5" type="subTitle"/>
          </p:nvPr>
        </p:nvSpPr>
        <p:spPr>
          <a:xfrm>
            <a:off x="464361" y="3918600"/>
            <a:ext cx="8200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6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7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4" type="subTitle"/>
          </p:nvPr>
        </p:nvSpPr>
        <p:spPr>
          <a:xfrm>
            <a:off x="4864075" y="1248100"/>
            <a:ext cx="40173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5" type="body"/>
          </p:nvPr>
        </p:nvSpPr>
        <p:spPr>
          <a:xfrm>
            <a:off x="484717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 1">
  <p:cSld name="CUSTOM_8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 1">
  <p:cSld name="TITLE_AND_BODY_1_2_2_2_1_1_1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FC78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915075" y="16625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001" y="20088"/>
            <a:ext cx="1336200" cy="751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28" name="Google Shape;228;p30"/>
          <p:cNvSpPr txBox="1"/>
          <p:nvPr>
            <p:ph type="title"/>
          </p:nvPr>
        </p:nvSpPr>
        <p:spPr>
          <a:xfrm>
            <a:off x="2186914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31" name="Google Shape;31;p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750" cy="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1799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>
            <a:off x="5971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 1">
  <p:cSld name="BLANK_2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32" name="Google Shape;23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92825" y="462245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5" name="Google Shape;235;p31"/>
          <p:cNvSpPr txBox="1"/>
          <p:nvPr/>
        </p:nvSpPr>
        <p:spPr>
          <a:xfrm>
            <a:off x="770025" y="166250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15782" l="0" r="0" t="0"/>
          <a:stretch/>
        </p:blipFill>
        <p:spPr>
          <a:xfrm>
            <a:off x="68925" y="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33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54" name="Google Shape;254;p3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5" name="Google Shape;25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4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264" name="Google Shape;264;p35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5" name="Google Shape;26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9" name="Google Shape;269;p35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8818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39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9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9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7" name="Google Shape;287;p39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" name="Google Shape;288;p39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289" name="Google Shape;289;p3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- No Attribution">
  <p:cSld name="CUSTOM_4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Google Shape;291;p40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40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296" name="Google Shape;296;p4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71199" cy="13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1" name="Google Shape;301;p4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03" name="Google Shape;303;p42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09" name="Google Shape;309;p4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3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17" name="Google Shape;317;p44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19" name="Google Shape;319;p44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4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322" name="Google Shape;32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25" name="Google Shape;325;p4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32" name="Google Shape;332;p46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34" name="Google Shape;334;p46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Teal">
  <p:cSld name="CUSTOM_6_1_1_1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339" name="Google Shape;339;p47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7"/>
          <p:cNvSpPr/>
          <p:nvPr/>
        </p:nvSpPr>
        <p:spPr>
          <a:xfrm>
            <a:off x="0" y="3238175"/>
            <a:ext cx="9144000" cy="1905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343" name="Google Shape;34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8"/>
          <p:cNvSpPr txBox="1"/>
          <p:nvPr>
            <p:ph idx="1" type="subTitle"/>
          </p:nvPr>
        </p:nvSpPr>
        <p:spPr>
          <a:xfrm>
            <a:off x="72705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347" name="Google Shape;347;p48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8"/>
          <p:cNvSpPr txBox="1"/>
          <p:nvPr>
            <p:ph type="title"/>
          </p:nvPr>
        </p:nvSpPr>
        <p:spPr>
          <a:xfrm>
            <a:off x="823350" y="256625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9" name="Google Shape;349;p48"/>
          <p:cNvSpPr txBox="1"/>
          <p:nvPr/>
        </p:nvSpPr>
        <p:spPr>
          <a:xfrm>
            <a:off x="857600" y="85475"/>
            <a:ext cx="1587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4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1" name="Google Shape;351;p48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16825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9"/>
          <p:cNvSpPr txBox="1"/>
          <p:nvPr>
            <p:ph idx="1" type="subTitle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357" name="Google Shape;357;p49"/>
          <p:cNvSpPr txBox="1"/>
          <p:nvPr>
            <p:ph type="title"/>
          </p:nvPr>
        </p:nvSpPr>
        <p:spPr>
          <a:xfrm>
            <a:off x="908850" y="249375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49"/>
          <p:cNvSpPr txBox="1"/>
          <p:nvPr/>
        </p:nvSpPr>
        <p:spPr>
          <a:xfrm>
            <a:off x="949949" y="831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9" name="Google Shape;359;p49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0"/>
          <p:cNvSpPr txBox="1"/>
          <p:nvPr>
            <p:ph idx="1" type="subTitle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367" name="Google Shape;367;p50"/>
          <p:cNvSpPr txBox="1"/>
          <p:nvPr/>
        </p:nvSpPr>
        <p:spPr>
          <a:xfrm>
            <a:off x="1099343" y="609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8" name="Google Shape;368;p5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5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 txBox="1"/>
          <p:nvPr>
            <p:ph type="title"/>
          </p:nvPr>
        </p:nvSpPr>
        <p:spPr>
          <a:xfrm>
            <a:off x="1059525" y="232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9910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/>
          <p:nvPr>
            <p:ph idx="1" type="subTitle"/>
          </p:nvPr>
        </p:nvSpPr>
        <p:spPr>
          <a:xfrm>
            <a:off x="72825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51"/>
          <p:cNvSpPr txBox="1"/>
          <p:nvPr/>
        </p:nvSpPr>
        <p:spPr>
          <a:xfrm>
            <a:off x="915075" y="82963"/>
            <a:ext cx="1523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8" name="Google Shape;378;p51"/>
          <p:cNvPicPr preferRelativeResize="0"/>
          <p:nvPr/>
        </p:nvPicPr>
        <p:blipFill rotWithShape="1">
          <a:blip r:embed="rId3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1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0" name="Google Shape;380;p51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81" name="Google Shape;381;p51"/>
          <p:cNvSpPr txBox="1"/>
          <p:nvPr>
            <p:ph type="title"/>
          </p:nvPr>
        </p:nvSpPr>
        <p:spPr>
          <a:xfrm>
            <a:off x="908850" y="2495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57200" y="1249850"/>
            <a:ext cx="82191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2"/>
          <p:cNvSpPr txBox="1"/>
          <p:nvPr>
            <p:ph idx="1" type="subTitle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" name="Google Shape;387;p52"/>
          <p:cNvSpPr txBox="1"/>
          <p:nvPr>
            <p:ph type="title"/>
          </p:nvPr>
        </p:nvSpPr>
        <p:spPr>
          <a:xfrm>
            <a:off x="880585" y="22150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8" name="Google Shape;388;p52"/>
          <p:cNvSpPr txBox="1"/>
          <p:nvPr/>
        </p:nvSpPr>
        <p:spPr>
          <a:xfrm>
            <a:off x="908850" y="5330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9" name="Google Shape;389;p52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0" name="Google Shape;390;p52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391" name="Google Shape;391;p52"/>
          <p:cNvPicPr preferRelativeResize="0"/>
          <p:nvPr/>
        </p:nvPicPr>
        <p:blipFill rotWithShape="1">
          <a:blip r:embed="rId3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996775" y="36125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53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397" name="Google Shape;397;p53"/>
          <p:cNvSpPr txBox="1"/>
          <p:nvPr>
            <p:ph type="title"/>
          </p:nvPr>
        </p:nvSpPr>
        <p:spPr>
          <a:xfrm>
            <a:off x="990539" y="200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275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3"/>
          <p:cNvSpPr txBox="1"/>
          <p:nvPr>
            <p:ph idx="3" type="subTitle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4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5" name="Google Shape;405;p54"/>
          <p:cNvSpPr txBox="1"/>
          <p:nvPr/>
        </p:nvSpPr>
        <p:spPr>
          <a:xfrm>
            <a:off x="804275" y="48025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08" name="Google Shape;408;p54"/>
          <p:cNvSpPr txBox="1"/>
          <p:nvPr>
            <p:ph type="title"/>
          </p:nvPr>
        </p:nvSpPr>
        <p:spPr>
          <a:xfrm>
            <a:off x="770025" y="22790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1" name="Google Shape;411;p55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55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5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4" name="Google Shape;414;p55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55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55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55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5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</a:endParaRPr>
          </a:p>
        </p:txBody>
      </p:sp>
      <p:sp>
        <p:nvSpPr>
          <p:cNvPr id="421" name="Google Shape;421;p56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56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56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56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5" name="Google Shape;425;p56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6" name="Google Shape;426;p56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7" name="Google Shape;427;p56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8" name="Google Shape;428;p5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1" name="Google Shape;431;p5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433" name="Google Shape;433;p58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8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5" name="Google Shape;435;p5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 1">
  <p:cSld name="CUSTOM_8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6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2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" name="Google Shape;450;p62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62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2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3" name="Google Shape;453;p62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3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58" name="Google Shape;458;p63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59" name="Google Shape;45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3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2" name="Google Shape;462;p63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63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4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468" name="Google Shape;468;p64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9" name="Google Shape;46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4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2" name="Google Shape;472;p64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3" name="Google Shape;473;p64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474" name="Google Shape;4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5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8818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80" name="Google Shape;480;p66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1" name="Google Shape;481;p6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82" name="Google Shape;482;p66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67"/>
          <p:cNvSpPr/>
          <p:nvPr/>
        </p:nvSpPr>
        <p:spPr>
          <a:xfrm>
            <a:off x="90225" y="4502825"/>
            <a:ext cx="2454300" cy="55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7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8" name="Google Shape;488;p6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6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6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1" name="Google Shape;491;p6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68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493" name="Google Shape;493;p6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96" name="Google Shape;496;p69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498" name="Google Shape;498;p69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Red">
  <p:cSld name="CUSTOM_6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01" name="Google Shape;501;p70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03" name="Google Shape;503;p70"/>
          <p:cNvSpPr/>
          <p:nvPr/>
        </p:nvSpPr>
        <p:spPr>
          <a:xfrm>
            <a:off x="6315000" y="-13950"/>
            <a:ext cx="2877000" cy="5171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0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0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Teal">
  <p:cSld name="CUSTOM_6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09" name="Google Shape;509;p71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11" name="Google Shape;511;p71"/>
          <p:cNvSpPr/>
          <p:nvPr/>
        </p:nvSpPr>
        <p:spPr>
          <a:xfrm>
            <a:off x="6315000" y="-13950"/>
            <a:ext cx="2856300" cy="51714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1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1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14" name="Google Shape;514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+ Color Block Yellow">
  <p:cSld name="CUSTOM_6_1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17" name="Google Shape;517;p72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6308325" y="0"/>
            <a:ext cx="2876700" cy="51714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2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2"/>
          <p:cNvSpPr/>
          <p:nvPr/>
        </p:nvSpPr>
        <p:spPr>
          <a:xfrm>
            <a:off x="5493025" y="1704550"/>
            <a:ext cx="1580700" cy="1862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 Place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Photo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On Top 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 Semibold"/>
                <a:ea typeface="Proxima Nova Semibold"/>
                <a:cs typeface="Proxima Nova Semibold"/>
                <a:sym typeface="Proxima Nova Semibold"/>
              </a:rPr>
              <a:t>Of Box</a:t>
            </a:r>
            <a:endParaRPr sz="1800"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descr="GA-Cog-900.png" id="522" name="Google Shape;522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8"/>
          <p:cNvCxnSpPr/>
          <p:nvPr/>
        </p:nvCxnSpPr>
        <p:spPr>
          <a:xfrm>
            <a:off x="139972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>
            <a:off x="4913975" y="1863425"/>
            <a:ext cx="26382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8"/>
          <p:cNvSpPr txBox="1"/>
          <p:nvPr/>
        </p:nvSpPr>
        <p:spPr>
          <a:xfrm>
            <a:off x="4057900" y="1402025"/>
            <a:ext cx="836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endParaRPr sz="7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51B24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E51B24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E51B24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Red">
  <p:cSld name="CUSTOM_6_1_1_1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3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25" name="Google Shape;525;p73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3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28" name="Google Shape;528;p7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Yellow">
  <p:cSld name="CUSTOM_6_1_1_1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4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32" name="Google Shape;532;p74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34" name="Google Shape;534;p74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74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1262" y="4584750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orizontal Color Block Teal">
  <p:cSld name="CUSTOM_6_1_1_1_1_1_1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5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539" name="Google Shape;539;p75"/>
          <p:cNvSpPr txBox="1"/>
          <p:nvPr/>
        </p:nvSpPr>
        <p:spPr>
          <a:xfrm>
            <a:off x="442475" y="1106825"/>
            <a:ext cx="5465400" cy="28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5"/>
          <p:cNvSpPr/>
          <p:nvPr/>
        </p:nvSpPr>
        <p:spPr>
          <a:xfrm>
            <a:off x="0" y="2540700"/>
            <a:ext cx="9144000" cy="26028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42" name="Google Shape;542;p75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543" name="Google Shape;543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olo Activity">
  <p:cSld name="TITLE_AND_BODY_1_2_2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6"/>
          <p:cNvSpPr/>
          <p:nvPr/>
        </p:nvSpPr>
        <p:spPr>
          <a:xfrm>
            <a:off x="125" y="50"/>
            <a:ext cx="9144000" cy="801300"/>
          </a:xfrm>
          <a:prstGeom prst="rect">
            <a:avLst/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76"/>
          <p:cNvSpPr txBox="1"/>
          <p:nvPr>
            <p:ph idx="1" type="subTitle"/>
          </p:nvPr>
        </p:nvSpPr>
        <p:spPr>
          <a:xfrm>
            <a:off x="7270505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547" name="Google Shape;547;p76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76"/>
          <p:cNvSpPr txBox="1"/>
          <p:nvPr>
            <p:ph type="title"/>
          </p:nvPr>
        </p:nvSpPr>
        <p:spPr>
          <a:xfrm>
            <a:off x="823350" y="256625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49" name="Google Shape;549;p76"/>
          <p:cNvSpPr txBox="1"/>
          <p:nvPr/>
        </p:nvSpPr>
        <p:spPr>
          <a:xfrm>
            <a:off x="857600" y="85475"/>
            <a:ext cx="1587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Solo Exercise: 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0" name="Google Shape;550;p76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1" name="Google Shape;551;p76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52" name="Google Shape;552;p76"/>
          <p:cNvPicPr preferRelativeResize="0"/>
          <p:nvPr/>
        </p:nvPicPr>
        <p:blipFill rotWithShape="1">
          <a:blip r:embed="rId2">
            <a:alphaModFix/>
          </a:blip>
          <a:srcRect b="6059" l="0" r="0" t="0"/>
          <a:stretch/>
        </p:blipFill>
        <p:spPr>
          <a:xfrm>
            <a:off x="168250" y="167900"/>
            <a:ext cx="596450" cy="6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Pairs Exercise">
  <p:cSld name="TITLE_AND_BODY_1_2_2_2_1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7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94D4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7"/>
          <p:cNvSpPr txBox="1"/>
          <p:nvPr>
            <p:ph idx="1" type="subTitle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557" name="Google Shape;557;p77"/>
          <p:cNvSpPr txBox="1"/>
          <p:nvPr>
            <p:ph type="title"/>
          </p:nvPr>
        </p:nvSpPr>
        <p:spPr>
          <a:xfrm>
            <a:off x="908850" y="249375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8" name="Google Shape;558;p77"/>
          <p:cNvSpPr txBox="1"/>
          <p:nvPr/>
        </p:nvSpPr>
        <p:spPr>
          <a:xfrm>
            <a:off x="949949" y="831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Partner Exercise: 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9" name="Google Shape;559;p77"/>
          <p:cNvSpPr txBox="1"/>
          <p:nvPr>
            <p:ph idx="2" type="body"/>
          </p:nvPr>
        </p:nvSpPr>
        <p:spPr>
          <a:xfrm>
            <a:off x="424200" y="1295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0" name="Google Shape;560;p7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61" name="Google Shape;561;p77"/>
          <p:cNvPicPr preferRelativeResize="0"/>
          <p:nvPr/>
        </p:nvPicPr>
        <p:blipFill rotWithShape="1">
          <a:blip r:embed="rId2">
            <a:alphaModFix/>
          </a:blip>
          <a:srcRect b="5900" l="0" r="0" t="0"/>
          <a:stretch/>
        </p:blipFill>
        <p:spPr>
          <a:xfrm>
            <a:off x="77900" y="218613"/>
            <a:ext cx="830950" cy="5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">
  <p:cSld name="TITLE_AND_BODY_1_2_2_2_1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8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C3A1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79338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8"/>
          <p:cNvSpPr txBox="1"/>
          <p:nvPr>
            <p:ph idx="1" type="subTitle"/>
          </p:nvPr>
        </p:nvSpPr>
        <p:spPr>
          <a:xfrm>
            <a:off x="73099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567" name="Google Shape;567;p78"/>
          <p:cNvSpPr txBox="1"/>
          <p:nvPr/>
        </p:nvSpPr>
        <p:spPr>
          <a:xfrm>
            <a:off x="1099343" y="60931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8" name="Google Shape;568;p78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9" name="Google Shape;569;p7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70" name="Google Shape;570;p78"/>
          <p:cNvPicPr preferRelativeResize="0"/>
          <p:nvPr/>
        </p:nvPicPr>
        <p:blipFill rotWithShape="1">
          <a:blip r:embed="rId3">
            <a:alphaModFix/>
          </a:blip>
          <a:srcRect b="7595" l="0" r="0" t="0"/>
          <a:stretch/>
        </p:blipFill>
        <p:spPr>
          <a:xfrm>
            <a:off x="125" y="166250"/>
            <a:ext cx="1155164" cy="6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8"/>
          <p:cNvSpPr txBox="1"/>
          <p:nvPr>
            <p:ph type="title"/>
          </p:nvPr>
        </p:nvSpPr>
        <p:spPr>
          <a:xfrm>
            <a:off x="1059525" y="232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b="0" sz="2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Computer Exercise">
  <p:cSld name="TITLE_AND_BODY_1_2_2_2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8EC0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19910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9"/>
          <p:cNvSpPr txBox="1"/>
          <p:nvPr>
            <p:ph idx="1" type="subTitle"/>
          </p:nvPr>
        </p:nvSpPr>
        <p:spPr>
          <a:xfrm>
            <a:off x="72825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rgbClr val="EEEEEE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rgbClr val="EEEEEE"/>
                </a:solidFill>
              </a:defRPr>
            </a:lvl9pPr>
          </a:lstStyle>
          <a:p/>
        </p:txBody>
      </p:sp>
      <p:sp>
        <p:nvSpPr>
          <p:cNvPr id="576" name="Google Shape;576;p7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79"/>
          <p:cNvSpPr txBox="1"/>
          <p:nvPr/>
        </p:nvSpPr>
        <p:spPr>
          <a:xfrm>
            <a:off x="915075" y="82963"/>
            <a:ext cx="1523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Computers Out: </a:t>
            </a:r>
            <a:endParaRPr b="1"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8" name="Google Shape;578;p79"/>
          <p:cNvPicPr preferRelativeResize="0"/>
          <p:nvPr/>
        </p:nvPicPr>
        <p:blipFill rotWithShape="1">
          <a:blip r:embed="rId3">
            <a:alphaModFix/>
          </a:blip>
          <a:srcRect b="45224" l="36467" r="36467" t="3343"/>
          <a:stretch/>
        </p:blipFill>
        <p:spPr>
          <a:xfrm>
            <a:off x="140850" y="82975"/>
            <a:ext cx="667574" cy="7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9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0" name="Google Shape;580;p79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81" name="Google Shape;581;p79"/>
          <p:cNvSpPr txBox="1"/>
          <p:nvPr>
            <p:ph type="title"/>
          </p:nvPr>
        </p:nvSpPr>
        <p:spPr>
          <a:xfrm>
            <a:off x="908850" y="2495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Guided Walk-Through">
  <p:cSld name="TITLE_AND_BODY_1_2_2_2_1_1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0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2078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0"/>
          <p:cNvSpPr txBox="1"/>
          <p:nvPr>
            <p:ph idx="1" type="subTitle"/>
          </p:nvPr>
        </p:nvSpPr>
        <p:spPr>
          <a:xfrm>
            <a:off x="7309980" y="231500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>
                <a:solidFill>
                  <a:schemeClr val="l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6" name="Google Shape;586;p8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80"/>
          <p:cNvSpPr txBox="1"/>
          <p:nvPr>
            <p:ph type="title"/>
          </p:nvPr>
        </p:nvSpPr>
        <p:spPr>
          <a:xfrm>
            <a:off x="880585" y="22150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80"/>
          <p:cNvSpPr txBox="1"/>
          <p:nvPr/>
        </p:nvSpPr>
        <p:spPr>
          <a:xfrm>
            <a:off x="908850" y="53300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Walk-Through: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9" name="Google Shape;589;p80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0" name="Google Shape;590;p80"/>
          <p:cNvSpPr txBox="1"/>
          <p:nvPr>
            <p:ph idx="3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591" name="Google Shape;591;p80"/>
          <p:cNvPicPr preferRelativeResize="0"/>
          <p:nvPr/>
        </p:nvPicPr>
        <p:blipFill rotWithShape="1">
          <a:blip r:embed="rId3">
            <a:alphaModFix/>
          </a:blip>
          <a:srcRect b="10738" l="0" r="0" t="0"/>
          <a:stretch/>
        </p:blipFill>
        <p:spPr>
          <a:xfrm>
            <a:off x="42025" y="269745"/>
            <a:ext cx="866825" cy="52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Discussion Prompt">
  <p:cSld name="TITLE_AND_BODY_1_2_2_2_1_1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1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71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8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solidFill>
                  <a:srgbClr val="FFFFFF"/>
                </a:solidFill>
              </a:defRPr>
            </a:lvl1pPr>
            <a:lvl2pPr lvl="1" rtl="0">
              <a:buNone/>
              <a:defRPr sz="1300">
                <a:solidFill>
                  <a:srgbClr val="FFFFFF"/>
                </a:solidFill>
              </a:defRPr>
            </a:lvl2pPr>
            <a:lvl3pPr lvl="2" rtl="0">
              <a:buNone/>
              <a:defRPr sz="1300">
                <a:solidFill>
                  <a:srgbClr val="FFFFFF"/>
                </a:solidFill>
              </a:defRPr>
            </a:lvl3pPr>
            <a:lvl4pPr lvl="3" rtl="0">
              <a:buNone/>
              <a:defRPr sz="1300">
                <a:solidFill>
                  <a:srgbClr val="FFFFFF"/>
                </a:solidFill>
              </a:defRPr>
            </a:lvl4pPr>
            <a:lvl5pPr lvl="4" rtl="0">
              <a:buNone/>
              <a:defRPr sz="1300">
                <a:solidFill>
                  <a:srgbClr val="FFFFFF"/>
                </a:solidFill>
              </a:defRPr>
            </a:lvl5pPr>
            <a:lvl6pPr lvl="5" rtl="0">
              <a:buNone/>
              <a:defRPr sz="1300">
                <a:solidFill>
                  <a:srgbClr val="FFFFFF"/>
                </a:solidFill>
              </a:defRPr>
            </a:lvl6pPr>
            <a:lvl7pPr lvl="6" rtl="0">
              <a:buNone/>
              <a:defRPr sz="1300">
                <a:solidFill>
                  <a:srgbClr val="FFFFFF"/>
                </a:solidFill>
              </a:defRPr>
            </a:lvl7pPr>
            <a:lvl8pPr lvl="7" rtl="0">
              <a:buNone/>
              <a:defRPr sz="1300">
                <a:solidFill>
                  <a:srgbClr val="FFFFFF"/>
                </a:solidFill>
              </a:defRPr>
            </a:lvl8pPr>
            <a:lvl9pPr lvl="8" rtl="0"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81"/>
          <p:cNvSpPr txBox="1"/>
          <p:nvPr/>
        </p:nvSpPr>
        <p:spPr>
          <a:xfrm>
            <a:off x="996775" y="36125"/>
            <a:ext cx="25548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Discussion: 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6" name="Google Shape;596;p81"/>
          <p:cNvSpPr txBox="1"/>
          <p:nvPr>
            <p:ph idx="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597" name="Google Shape;597;p81"/>
          <p:cNvSpPr txBox="1"/>
          <p:nvPr>
            <p:ph type="title"/>
          </p:nvPr>
        </p:nvSpPr>
        <p:spPr>
          <a:xfrm>
            <a:off x="990539" y="200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8" name="Google Shape;598;p81"/>
          <p:cNvSpPr txBox="1"/>
          <p:nvPr>
            <p:ph idx="1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99" name="Google Shape;599;p81"/>
          <p:cNvPicPr preferRelativeResize="0"/>
          <p:nvPr/>
        </p:nvPicPr>
        <p:blipFill rotWithShape="1">
          <a:blip r:embed="rId2">
            <a:alphaModFix/>
          </a:blip>
          <a:srcRect b="5944" l="0" r="0" t="0"/>
          <a:stretch/>
        </p:blipFill>
        <p:spPr>
          <a:xfrm>
            <a:off x="27525" y="137400"/>
            <a:ext cx="963025" cy="6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Example or case study">
  <p:cSld name="BLANK_2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2"/>
          <p:cNvSpPr/>
          <p:nvPr/>
        </p:nvSpPr>
        <p:spPr>
          <a:xfrm>
            <a:off x="125" y="-4750"/>
            <a:ext cx="9144000" cy="801300"/>
          </a:xfrm>
          <a:prstGeom prst="rect">
            <a:avLst/>
          </a:prstGeom>
          <a:solidFill>
            <a:srgbClr val="0076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82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3" name="Google Shape;603;p82"/>
          <p:cNvSpPr txBox="1"/>
          <p:nvPr/>
        </p:nvSpPr>
        <p:spPr>
          <a:xfrm>
            <a:off x="804275" y="48025"/>
            <a:ext cx="23652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Real Cases: </a:t>
            </a:r>
            <a:endParaRPr b="1" sz="14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04" name="Google Shape;604;p82"/>
          <p:cNvPicPr preferRelativeResize="0"/>
          <p:nvPr/>
        </p:nvPicPr>
        <p:blipFill rotWithShape="1">
          <a:blip r:embed="rId2">
            <a:alphaModFix/>
          </a:blip>
          <a:srcRect b="15782" l="0" r="0" t="0"/>
          <a:stretch/>
        </p:blipFill>
        <p:spPr>
          <a:xfrm>
            <a:off x="82625" y="136850"/>
            <a:ext cx="640384" cy="6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06" name="Google Shape;606;p82"/>
          <p:cNvSpPr txBox="1"/>
          <p:nvPr>
            <p:ph type="title"/>
          </p:nvPr>
        </p:nvSpPr>
        <p:spPr>
          <a:xfrm>
            <a:off x="770025" y="22790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Quote - No Attribution">
  <p:cSld name="CUSTOM_4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9"/>
          <p:cNvCxnSpPr/>
          <p:nvPr/>
        </p:nvCxnSpPr>
        <p:spPr>
          <a:xfrm>
            <a:off x="1678950" y="1863425"/>
            <a:ext cx="5786100" cy="0"/>
          </a:xfrm>
          <a:prstGeom prst="straightConnector1">
            <a:avLst/>
          </a:prstGeom>
          <a:noFill/>
          <a:ln cap="flat" cmpd="sng" w="9525">
            <a:solidFill>
              <a:srgbClr val="E41A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41A2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Trivia">
  <p:cSld name="TITLE_AND_BODY_2">
    <p:bg>
      <p:bgPr>
        <a:solidFill>
          <a:srgbClr val="222222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3"/>
          <p:cNvSpPr txBox="1"/>
          <p:nvPr>
            <p:ph type="title"/>
          </p:nvPr>
        </p:nvSpPr>
        <p:spPr>
          <a:xfrm>
            <a:off x="368250" y="1086064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83"/>
          <p:cNvSpPr txBox="1"/>
          <p:nvPr>
            <p:ph idx="1" type="subTitle"/>
          </p:nvPr>
        </p:nvSpPr>
        <p:spPr>
          <a:xfrm>
            <a:off x="390900" y="22223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0" name="Google Shape;610;p83"/>
          <p:cNvSpPr/>
          <p:nvPr/>
        </p:nvSpPr>
        <p:spPr>
          <a:xfrm>
            <a:off x="7525125" y="1"/>
            <a:ext cx="1449900" cy="588000"/>
          </a:xfrm>
          <a:prstGeom prst="roundRect">
            <a:avLst>
              <a:gd fmla="val 0" name="adj"/>
            </a:avLst>
          </a:prstGeom>
          <a:solidFill>
            <a:srgbClr val="E51B24"/>
          </a:solidFill>
          <a:ln>
            <a:noFill/>
          </a:ln>
        </p:spPr>
        <p:txBody>
          <a:bodyPr anchorCtr="0" anchor="ctr" bIns="35725" lIns="35725" spcFirstLastPara="1" rIns="35725" wrap="square" tIns="35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3"/>
          <p:cNvSpPr txBox="1"/>
          <p:nvPr>
            <p:ph idx="2" type="subTitle"/>
          </p:nvPr>
        </p:nvSpPr>
        <p:spPr>
          <a:xfrm>
            <a:off x="7600975" y="97200"/>
            <a:ext cx="1504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2" name="Google Shape;612;p83"/>
          <p:cNvSpPr txBox="1"/>
          <p:nvPr>
            <p:ph idx="3" type="subTitle"/>
          </p:nvPr>
        </p:nvSpPr>
        <p:spPr>
          <a:xfrm>
            <a:off x="390900" y="280022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3" name="Google Shape;613;p83"/>
          <p:cNvSpPr txBox="1"/>
          <p:nvPr>
            <p:ph idx="4" type="subTitle"/>
          </p:nvPr>
        </p:nvSpPr>
        <p:spPr>
          <a:xfrm>
            <a:off x="390900" y="3378072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83"/>
          <p:cNvSpPr txBox="1"/>
          <p:nvPr>
            <p:ph idx="5" type="subTitle"/>
          </p:nvPr>
        </p:nvSpPr>
        <p:spPr>
          <a:xfrm>
            <a:off x="390900" y="3918597"/>
            <a:ext cx="83622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83"/>
          <p:cNvSpPr txBox="1"/>
          <p:nvPr/>
        </p:nvSpPr>
        <p:spPr>
          <a:xfrm>
            <a:off x="442151" y="106224"/>
            <a:ext cx="519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Trivia!</a:t>
            </a:r>
            <a:endParaRPr sz="14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6" name="Google Shape;616;p8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">
  <p:cSld name="CUSTOM_8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-info ">
  <p:cSld name="CUSTOM_12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5"/>
          <p:cNvSpPr/>
          <p:nvPr/>
        </p:nvSpPr>
        <p:spPr>
          <a:xfrm>
            <a:off x="50" y="0"/>
            <a:ext cx="4572000" cy="51435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chemeClr val="dk1"/>
              </a:solidFill>
            </a:endParaRPr>
          </a:p>
        </p:txBody>
      </p:sp>
      <p:sp>
        <p:nvSpPr>
          <p:cNvPr id="621" name="Google Shape;621;p85"/>
          <p:cNvSpPr txBox="1"/>
          <p:nvPr/>
        </p:nvSpPr>
        <p:spPr>
          <a:xfrm>
            <a:off x="320275" y="257550"/>
            <a:ext cx="4251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p85"/>
          <p:cNvSpPr txBox="1"/>
          <p:nvPr>
            <p:ph type="title"/>
          </p:nvPr>
        </p:nvSpPr>
        <p:spPr>
          <a:xfrm>
            <a:off x="320735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3" name="Google Shape;623;p85"/>
          <p:cNvSpPr txBox="1"/>
          <p:nvPr>
            <p:ph idx="2" type="title"/>
          </p:nvPr>
        </p:nvSpPr>
        <p:spPr>
          <a:xfrm>
            <a:off x="484717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85"/>
          <p:cNvSpPr txBox="1"/>
          <p:nvPr>
            <p:ph idx="1" type="subTitle"/>
          </p:nvPr>
        </p:nvSpPr>
        <p:spPr>
          <a:xfrm>
            <a:off x="338755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5" name="Google Shape;625;p85"/>
          <p:cNvSpPr txBox="1"/>
          <p:nvPr>
            <p:ph idx="3" type="body"/>
          </p:nvPr>
        </p:nvSpPr>
        <p:spPr>
          <a:xfrm>
            <a:off x="321850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6" name="Google Shape;626;p85"/>
          <p:cNvSpPr txBox="1"/>
          <p:nvPr>
            <p:ph idx="4" type="subTitle"/>
          </p:nvPr>
        </p:nvSpPr>
        <p:spPr>
          <a:xfrm>
            <a:off x="4864080" y="1248110"/>
            <a:ext cx="3749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27" name="Google Shape;627;p85"/>
          <p:cNvSpPr txBox="1"/>
          <p:nvPr>
            <p:ph idx="5" type="body"/>
          </p:nvPr>
        </p:nvSpPr>
        <p:spPr>
          <a:xfrm>
            <a:off x="4847175" y="20398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8" name="Google Shape;628;p8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Bank Blank Slide">
  <p:cSld name="TITLE_AND_BODY_1_2_1_2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1" name="Google Shape;631;p8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- SINGLE LINE" showMasterSp="0">
  <p:cSld name="Thank You Slide_1_2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7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7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635" name="Google Shape;635;p87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6" name="Google Shape;636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019" cy="21001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7"/>
          <p:cNvSpPr/>
          <p:nvPr/>
        </p:nvSpPr>
        <p:spPr>
          <a:xfrm>
            <a:off x="-500" y="1150"/>
            <a:ext cx="9144000" cy="5143500"/>
          </a:xfrm>
          <a:prstGeom prst="rect">
            <a:avLst/>
          </a:prstGeom>
          <a:solidFill>
            <a:srgbClr val="ED332F"/>
          </a:solidFill>
          <a:ln cap="flat" cmpd="sng" w="254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87"/>
          <p:cNvSpPr txBox="1"/>
          <p:nvPr>
            <p:ph type="title"/>
          </p:nvPr>
        </p:nvSpPr>
        <p:spPr>
          <a:xfrm>
            <a:off x="605525" y="1937875"/>
            <a:ext cx="7327200" cy="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9" name="Google Shape;639;p87"/>
          <p:cNvSpPr txBox="1"/>
          <p:nvPr>
            <p:ph idx="1" type="subTitle"/>
          </p:nvPr>
        </p:nvSpPr>
        <p:spPr>
          <a:xfrm>
            <a:off x="605525" y="1536100"/>
            <a:ext cx="74577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40" name="Google Shape;64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7"/>
          <p:cNvSpPr/>
          <p:nvPr/>
        </p:nvSpPr>
        <p:spPr>
          <a:xfrm>
            <a:off x="701225" y="2872932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+ Image">
  <p:cSld name="CUSTOM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8"/>
          <p:cNvSpPr txBox="1"/>
          <p:nvPr>
            <p:ph type="title"/>
          </p:nvPr>
        </p:nvSpPr>
        <p:spPr>
          <a:xfrm>
            <a:off x="582175" y="223675"/>
            <a:ext cx="817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4" name="Google Shape;644;p88"/>
          <p:cNvSpPr txBox="1"/>
          <p:nvPr>
            <p:ph idx="1" type="body"/>
          </p:nvPr>
        </p:nvSpPr>
        <p:spPr>
          <a:xfrm>
            <a:off x="685800" y="1261875"/>
            <a:ext cx="3886200" cy="265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5" name="Google Shape;645;p88"/>
          <p:cNvSpPr txBox="1"/>
          <p:nvPr>
            <p:ph idx="12" type="sldNum"/>
          </p:nvPr>
        </p:nvSpPr>
        <p:spPr>
          <a:xfrm>
            <a:off x="140850" y="4662725"/>
            <a:ext cx="346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b="1"/>
            </a:lvl1pPr>
            <a:lvl2pPr lvl="1" rtl="0">
              <a:lnSpc>
                <a:spcPct val="100000"/>
              </a:lnSpc>
              <a:buNone/>
              <a:defRPr b="1"/>
            </a:lvl2pPr>
            <a:lvl3pPr lvl="2" rtl="0">
              <a:lnSpc>
                <a:spcPct val="100000"/>
              </a:lnSpc>
              <a:buNone/>
              <a:defRPr b="1"/>
            </a:lvl3pPr>
            <a:lvl4pPr lvl="3" rtl="0">
              <a:lnSpc>
                <a:spcPct val="100000"/>
              </a:lnSpc>
              <a:buNone/>
              <a:defRPr b="1"/>
            </a:lvl4pPr>
            <a:lvl5pPr lvl="4" rtl="0">
              <a:lnSpc>
                <a:spcPct val="100000"/>
              </a:lnSpc>
              <a:buNone/>
              <a:defRPr b="1"/>
            </a:lvl5pPr>
            <a:lvl6pPr lvl="5" rtl="0">
              <a:lnSpc>
                <a:spcPct val="100000"/>
              </a:lnSpc>
              <a:buNone/>
              <a:defRPr b="1"/>
            </a:lvl6pPr>
            <a:lvl7pPr lvl="6" rtl="0">
              <a:lnSpc>
                <a:spcPct val="100000"/>
              </a:lnSpc>
              <a:buNone/>
              <a:defRPr b="1"/>
            </a:lvl7pPr>
            <a:lvl8pPr lvl="7" rtl="0">
              <a:lnSpc>
                <a:spcPct val="100000"/>
              </a:lnSpc>
              <a:buNone/>
              <a:defRPr b="1"/>
            </a:lvl8pPr>
            <a:lvl9pPr lvl="8" rtl="0">
              <a:lnSpc>
                <a:spcPct val="100000"/>
              </a:lnSpc>
              <a:buNone/>
              <a:defRPr b="1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Name: </a:t>
            </a:r>
            <a:r>
              <a:rPr b="0" lang="en"/>
              <a:t>Section Title</a:t>
            </a:r>
            <a:endParaRPr b="0" sz="900"/>
          </a:p>
        </p:txBody>
      </p:sp>
      <p:pic>
        <p:nvPicPr>
          <p:cNvPr descr="GA-Cog-900.png" id="646" name="Google Shape;646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8200" y="4622450"/>
            <a:ext cx="314955" cy="31495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8"/>
          <p:cNvSpPr/>
          <p:nvPr/>
        </p:nvSpPr>
        <p:spPr>
          <a:xfrm>
            <a:off x="685790" y="74513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432">
          <p15:clr>
            <a:srgbClr val="F9AD4C"/>
          </p15:clr>
        </p15:guide>
        <p15:guide id="4" pos="532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A">
  <p:cSld name="TITLE_AND_BODY_1_2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540007 FINAL.jpg" id="649" name="Google Shape;649;p89"/>
          <p:cNvPicPr preferRelativeResize="0"/>
          <p:nvPr/>
        </p:nvPicPr>
        <p:blipFill rotWithShape="1">
          <a:blip r:embed="rId2">
            <a:alphaModFix/>
          </a:blip>
          <a:srcRect b="13582" l="0" r="5024" t="5856"/>
          <a:stretch/>
        </p:blipFill>
        <p:spPr>
          <a:xfrm>
            <a:off x="0" y="0"/>
            <a:ext cx="914400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9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51" name="Google Shape;651;p8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I">
  <p:cSld name="TITLE_AND_BODY_1_2_1_3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4" cy="514113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0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5" name="Google Shape;655;p90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 1">
  <p:cSld name="CUSTOM_8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C">
  <p:cSld name="TITLE_AND_BODY_1_2_1_2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92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61" name="Google Shape;661;p9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Only">
  <p:cSld name="CUSTOM_6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">
  <p:cSld name="TITLE_AND_BODY_1_2_1_2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1740001 FINAL.jpg" id="663" name="Google Shape;663;p93"/>
          <p:cNvPicPr preferRelativeResize="0"/>
          <p:nvPr/>
        </p:nvPicPr>
        <p:blipFill rotWithShape="1">
          <a:blip r:embed="rId2">
            <a:alphaModFix/>
          </a:blip>
          <a:srcRect b="13910" l="0" r="0" t="1272"/>
          <a:stretch/>
        </p:blipFill>
        <p:spPr>
          <a:xfrm>
            <a:off x="-50" y="0"/>
            <a:ext cx="91440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93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65" name="Google Shape;665;p9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Group Exercise 1">
  <p:cSld name="TITLE_AND_BODY_1_2_2_2_1_1_2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4"/>
          <p:cNvSpPr/>
          <p:nvPr/>
        </p:nvSpPr>
        <p:spPr>
          <a:xfrm>
            <a:off x="125" y="50"/>
            <a:ext cx="9144000" cy="6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6174" y="90950"/>
            <a:ext cx="392917" cy="392917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94"/>
          <p:cNvSpPr txBox="1"/>
          <p:nvPr>
            <p:ph idx="1" type="subTitle"/>
          </p:nvPr>
        </p:nvSpPr>
        <p:spPr>
          <a:xfrm>
            <a:off x="7292905" y="129425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0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 sz="1000"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 sz="1000"/>
            </a:lvl9pPr>
          </a:lstStyle>
          <a:p/>
        </p:txBody>
      </p:sp>
      <p:sp>
        <p:nvSpPr>
          <p:cNvPr id="670" name="Google Shape;670;p94"/>
          <p:cNvSpPr txBox="1"/>
          <p:nvPr>
            <p:ph type="title"/>
          </p:nvPr>
        </p:nvSpPr>
        <p:spPr>
          <a:xfrm>
            <a:off x="2759121" y="166250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1" name="Google Shape;671;p94"/>
          <p:cNvSpPr txBox="1"/>
          <p:nvPr/>
        </p:nvSpPr>
        <p:spPr>
          <a:xfrm>
            <a:off x="1071743" y="166256"/>
            <a:ext cx="22200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Group Exercise: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2" name="Google Shape;672;p94"/>
          <p:cNvPicPr preferRelativeResize="0"/>
          <p:nvPr/>
        </p:nvPicPr>
        <p:blipFill rotWithShape="1">
          <a:blip r:embed="rId3">
            <a:alphaModFix/>
          </a:blip>
          <a:srcRect b="57616" l="0" r="0" t="0"/>
          <a:stretch/>
        </p:blipFill>
        <p:spPr>
          <a:xfrm>
            <a:off x="76325" y="200450"/>
            <a:ext cx="961406" cy="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-Cog-900.png" id="673" name="Google Shape;67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2825" y="462245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94"/>
          <p:cNvSpPr txBox="1"/>
          <p:nvPr>
            <p:ph idx="2" type="body"/>
          </p:nvPr>
        </p:nvSpPr>
        <p:spPr>
          <a:xfrm>
            <a:off x="271800" y="11430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5" name="Google Shape;675;p9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G">
  <p:cSld name="TITLE_AND_BODY_1_2_1_2_1_1_1_1_1_2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95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79" name="Google Shape;679;p9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E">
  <p:cSld name="TITLE_AND_BODY_1_2_1_2_1_1_1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200" y="0"/>
            <a:ext cx="9128126" cy="5134566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6"/>
          <p:cNvSpPr txBox="1"/>
          <p:nvPr>
            <p:ph type="title"/>
          </p:nvPr>
        </p:nvSpPr>
        <p:spPr>
          <a:xfrm>
            <a:off x="320275" y="517575"/>
            <a:ext cx="84075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683" name="Google Shape;683;p96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Blank 2">
  <p:cSld name="CUSTOM_8_3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7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truction Notes">
  <p:cSld name="CUSTOM"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9"/>
          <p:cNvSpPr/>
          <p:nvPr/>
        </p:nvSpPr>
        <p:spPr>
          <a:xfrm>
            <a:off x="-20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99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4" name="Google Shape;694;p99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5" name="Google Shape;695;p99"/>
          <p:cNvSpPr/>
          <p:nvPr/>
        </p:nvSpPr>
        <p:spPr>
          <a:xfrm>
            <a:off x="8342625" y="4513775"/>
            <a:ext cx="5343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99"/>
          <p:cNvSpPr txBox="1"/>
          <p:nvPr/>
        </p:nvSpPr>
        <p:spPr>
          <a:xfrm rot="-5400000">
            <a:off x="-2186700" y="2323498"/>
            <a:ext cx="49488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FOR INSTRUCTOR USE ONLY 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99"/>
          <p:cNvSpPr/>
          <p:nvPr/>
        </p:nvSpPr>
        <p:spPr>
          <a:xfrm>
            <a:off x="8522550" y="-6850"/>
            <a:ext cx="616500" cy="51504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44437" y="4493863"/>
            <a:ext cx="571731" cy="57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hank You Slide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0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00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702" name="Google Shape;702;p100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03" name="Google Shape;703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0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00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6" name="Google Shape;706;p100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7" name="Google Shape;707;p100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459" y="4392369"/>
            <a:ext cx="2465295" cy="4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 showMasterSp="0">
  <p:cSld name="Thank You Slide_1_1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1"/>
          <p:cNvSpPr/>
          <p:nvPr/>
        </p:nvSpPr>
        <p:spPr>
          <a:xfrm>
            <a:off x="416100" y="349375"/>
            <a:ext cx="8272800" cy="13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01"/>
          <p:cNvSpPr/>
          <p:nvPr/>
        </p:nvSpPr>
        <p:spPr>
          <a:xfrm>
            <a:off x="272500" y="4709350"/>
            <a:ext cx="84075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Oswald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GENERAL ASSEMBLY</a:t>
            </a:r>
            <a:endParaRPr sz="500"/>
          </a:p>
        </p:txBody>
      </p:sp>
      <p:cxnSp>
        <p:nvCxnSpPr>
          <p:cNvPr id="712" name="Google Shape;712;p101"/>
          <p:cNvCxnSpPr/>
          <p:nvPr/>
        </p:nvCxnSpPr>
        <p:spPr>
          <a:xfrm>
            <a:off x="368200" y="4736806"/>
            <a:ext cx="83118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3" name="Google Shape;713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9250" y="4793524"/>
            <a:ext cx="210385" cy="21038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1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0D839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01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6" name="Google Shape;716;p101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7" name="Google Shape;717;p101"/>
          <p:cNvSpPr/>
          <p:nvPr/>
        </p:nvSpPr>
        <p:spPr>
          <a:xfrm>
            <a:off x="776550" y="1694545"/>
            <a:ext cx="440100" cy="8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718" name="Google Shape;7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Thank You Slide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2"/>
          <p:cNvSpPr/>
          <p:nvPr/>
        </p:nvSpPr>
        <p:spPr>
          <a:xfrm>
            <a:off x="-54800" y="-29400"/>
            <a:ext cx="9252600" cy="5204700"/>
          </a:xfrm>
          <a:prstGeom prst="rect">
            <a:avLst/>
          </a:prstGeom>
          <a:solidFill>
            <a:srgbClr val="E51B2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00" y="1886175"/>
            <a:ext cx="1368818" cy="13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Basic: Title + Text">
  <p:cSld name="CUSTOM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3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724" name="Google Shape;724;p103"/>
          <p:cNvSpPr txBox="1"/>
          <p:nvPr>
            <p:ph idx="1" type="body"/>
          </p:nvPr>
        </p:nvSpPr>
        <p:spPr>
          <a:xfrm>
            <a:off x="330600" y="1249850"/>
            <a:ext cx="8345700" cy="294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5" name="Google Shape;725;p103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726" name="Google Shape;726;p103"/>
          <p:cNvSpPr/>
          <p:nvPr/>
        </p:nvSpPr>
        <p:spPr>
          <a:xfrm>
            <a:off x="4186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5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86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16.xml"/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18.xml"/><Relationship Id="rId28" Type="http://schemas.openxmlformats.org/officeDocument/2006/relationships/theme" Target="../theme/theme6.xml"/><Relationship Id="rId27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164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0177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roxima Nova"/>
              <a:buChar char="○"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●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Proxima Nova"/>
              <a:buChar char="○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Proxima Nova"/>
              <a:buChar char="■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0750" y="4701500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transition spd="med">
    <p:push dir="r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06B4A"/>
          </p15:clr>
        </p15:guide>
        <p15:guide id="2" pos="288">
          <p15:clr>
            <a:srgbClr val="F06B4A"/>
          </p15:clr>
        </p15:guide>
        <p15:guide id="3" pos="5472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241" name="Google Shape;241;p32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6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445" name="Google Shape;445;p6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1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roxima Nova"/>
              <a:buNone/>
              <a:defRPr b="1" sz="2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8" name="Google Shape;688;p98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●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roxima Nova"/>
              <a:buChar char="○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roxima Nova"/>
              <a:buChar char="■"/>
              <a:defRPr sz="14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descr="GA-Cog-900.png" id="689" name="Google Shape;689;p98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699600" y="4701500"/>
            <a:ext cx="315502" cy="31550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buNone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2" name="Google Shape;882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3" name="Google Shape;883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0.png"/><Relationship Id="rId6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python.org/about/success/astra/" TargetMode="External"/><Relationship Id="rId4" Type="http://schemas.openxmlformats.org/officeDocument/2006/relationships/hyperlink" Target="https://www.python.org/about/success/astra/" TargetMode="External"/><Relationship Id="rId9" Type="http://schemas.openxmlformats.org/officeDocument/2006/relationships/hyperlink" Target="https://software.intel.com/en-us/blogs/2016/02/14/python-brings-us-the-ligo-gravity-wave-sound" TargetMode="External"/><Relationship Id="rId5" Type="http://schemas.openxmlformats.org/officeDocument/2006/relationships/hyperlink" Target="https://www.python.org/about/success/resolver/" TargetMode="External"/><Relationship Id="rId6" Type="http://schemas.openxmlformats.org/officeDocument/2006/relationships/hyperlink" Target="https://www.python.org/about/success/resolver/" TargetMode="External"/><Relationship Id="rId7" Type="http://schemas.openxmlformats.org/officeDocument/2006/relationships/hyperlink" Target="https://www.python.org/about/success/ilm/" TargetMode="External"/><Relationship Id="rId8" Type="http://schemas.openxmlformats.org/officeDocument/2006/relationships/hyperlink" Target="https://www.python.org/about/success/ilm/" TargetMode="External"/><Relationship Id="rId11" Type="http://schemas.openxmlformats.org/officeDocument/2006/relationships/hyperlink" Target="https://www.python.org/about/success/mayavi/" TargetMode="External"/><Relationship Id="rId10" Type="http://schemas.openxmlformats.org/officeDocument/2006/relationships/hyperlink" Target="https://software.intel.com/en-us/blogs/2016/02/14/python-brings-us-the-ligo-gravity-wave-sound" TargetMode="External"/><Relationship Id="rId13" Type="http://schemas.openxmlformats.org/officeDocument/2006/relationships/hyperlink" Target="https://www.python.org/about/success/mmtk/" TargetMode="External"/><Relationship Id="rId12" Type="http://schemas.openxmlformats.org/officeDocument/2006/relationships/hyperlink" Target="https://www.python.org/about/success/mayavi/" TargetMode="External"/><Relationship Id="rId15" Type="http://schemas.openxmlformats.org/officeDocument/2006/relationships/image" Target="../media/image64.png"/><Relationship Id="rId14" Type="http://schemas.openxmlformats.org/officeDocument/2006/relationships/hyperlink" Target="https://www.python.org/about/succes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gif"/><Relationship Id="rId4" Type="http://schemas.openxmlformats.org/officeDocument/2006/relationships/image" Target="../media/image6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iki.python.org/moin/UsefulModules" TargetMode="External"/><Relationship Id="rId4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vincentarelbundock.github.io/Rdatasets/datasets.html" TargetMode="External"/><Relationship Id="rId4" Type="http://schemas.openxmlformats.org/officeDocument/2006/relationships/image" Target="../media/image8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interactivepython.org/runestone/static/thinkcspy/index.html" TargetMode="External"/><Relationship Id="rId4" Type="http://schemas.openxmlformats.org/officeDocument/2006/relationships/hyperlink" Target="https://en.wikibooks.org/wiki/A_Beginner%27s_Python_Tutorial" TargetMode="External"/><Relationship Id="rId5" Type="http://schemas.openxmlformats.org/officeDocument/2006/relationships/hyperlink" Target="https://www.hackerrank.com/" TargetMode="External"/><Relationship Id="rId6" Type="http://schemas.openxmlformats.org/officeDocument/2006/relationships/hyperlink" Target="https://www.codewars.com/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eneralassemb.ly/education/data-science" TargetMode="External"/><Relationship Id="rId4" Type="http://schemas.openxmlformats.org/officeDocument/2006/relationships/hyperlink" Target="https://generalassemb.ly/education/data-science-immersive" TargetMode="External"/><Relationship Id="rId5" Type="http://schemas.openxmlformats.org/officeDocument/2006/relationships/hyperlink" Target="https://generalassemb.ly/education/data-science?where=online" TargetMode="External"/><Relationship Id="rId6" Type="http://schemas.openxmlformats.org/officeDocument/2006/relationships/hyperlink" Target="https://generalassemb.ly/education/python-programming" TargetMode="External"/><Relationship Id="rId7" Type="http://schemas.openxmlformats.org/officeDocument/2006/relationships/hyperlink" Target="https://generalassemb.ly/education/python-programming?where=online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0.jpg"/><Relationship Id="rId4" Type="http://schemas.openxmlformats.org/officeDocument/2006/relationships/hyperlink" Target="https://docs.python.org/3/" TargetMode="External"/><Relationship Id="rId5" Type="http://schemas.openxmlformats.org/officeDocument/2006/relationships/hyperlink" Target="https://www.python.org/dev/peps/pep-0008/" TargetMode="External"/><Relationship Id="rId6" Type="http://schemas.openxmlformats.org/officeDocument/2006/relationships/hyperlink" Target="https://docs.anaconda.com/anaconda/navigator/tutorials/" TargetMode="External"/><Relationship Id="rId7" Type="http://schemas.openxmlformats.org/officeDocument/2006/relationships/hyperlink" Target="http://jupyter.org/documentation" TargetMode="External"/><Relationship Id="rId8" Type="http://schemas.openxmlformats.org/officeDocument/2006/relationships/hyperlink" Target="https://nbviewer.jupyter.org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41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 to Python</a:t>
            </a:r>
            <a:endParaRPr sz="2400"/>
          </a:p>
        </p:txBody>
      </p:sp>
      <p:sp>
        <p:nvSpPr>
          <p:cNvPr id="945" name="Google Shape;945;p141"/>
          <p:cNvSpPr txBox="1"/>
          <p:nvPr>
            <p:ph idx="1" type="body"/>
          </p:nvPr>
        </p:nvSpPr>
        <p:spPr>
          <a:xfrm>
            <a:off x="979500" y="1071900"/>
            <a:ext cx="33633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Overview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Place Python in the world and highlight some cool use cases.  Then a quick overview of the most important topics.  Finally a chance to do a little data project + package demo.  Recap and provide resources to continue the Python journey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Important Note</a:t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Timing will be much easier if anaconda installed before lesson starts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46" name="Google Shape;946;p141"/>
          <p:cNvSpPr txBox="1"/>
          <p:nvPr/>
        </p:nvSpPr>
        <p:spPr>
          <a:xfrm>
            <a:off x="4555400" y="1326800"/>
            <a:ext cx="383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Objectives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 this lesson, students will: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See Python at work in the real world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Understand core aspects of programming in python: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 (names and types)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Flow (if and for)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 Structures (list and dict)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plan with resources to continue learning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Duration</a:t>
            </a:r>
            <a:endParaRPr b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120 minutes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Google Shape;1012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488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50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14" name="Google Shape;1014;p15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GA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5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0" name="Google Shape;1020;p151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21" name="Google Shape;1021;p15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</a:t>
            </a:r>
            <a:endParaRPr/>
          </a:p>
        </p:txBody>
      </p:sp>
      <p:sp>
        <p:nvSpPr>
          <p:cNvPr id="1022" name="Google Shape;1022;p15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Introduce yourself: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Name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What Languages have you coded in? 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None!, Excel, SQL, HTML, BASH/DOS, C, Python,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What industries are you interested in?</a:t>
            </a:r>
            <a:endParaRPr b="1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Finance, Technology, Medicine, Publishing,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How will this course help you with your goals?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Share something you recently read/watched/heard.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151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52"/>
          <p:cNvSpPr txBox="1"/>
          <p:nvPr>
            <p:ph idx="1" type="body"/>
          </p:nvPr>
        </p:nvSpPr>
        <p:spPr>
          <a:xfrm>
            <a:off x="330600" y="1249850"/>
            <a:ext cx="42414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Learning Objectives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Discuss the history of Python &amp; how it’s used in different industries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Describe the benefits of a Python workflow when looking at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Demonstrate basic Python programming fundamentals to solve a real world problem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a custom learning plan to build your data science skills after this workshop! </a:t>
            </a:r>
            <a:endParaRPr sz="1400"/>
          </a:p>
        </p:txBody>
      </p:sp>
      <p:sp>
        <p:nvSpPr>
          <p:cNvPr id="1029" name="Google Shape;1029;p15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course</a:t>
            </a:r>
            <a:endParaRPr/>
          </a:p>
        </p:txBody>
      </p:sp>
      <p:sp>
        <p:nvSpPr>
          <p:cNvPr id="1030" name="Google Shape;1030;p152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031" name="Google Shape;1031;p152"/>
          <p:cNvGrpSpPr/>
          <p:nvPr/>
        </p:nvGrpSpPr>
        <p:grpSpPr>
          <a:xfrm>
            <a:off x="4572000" y="1401963"/>
            <a:ext cx="4419600" cy="2985875"/>
            <a:chOff x="4724400" y="1005475"/>
            <a:chExt cx="4419600" cy="2985875"/>
          </a:xfrm>
        </p:grpSpPr>
        <p:sp>
          <p:nvSpPr>
            <p:cNvPr id="1032" name="Google Shape;1032;p152"/>
            <p:cNvSpPr/>
            <p:nvPr/>
          </p:nvSpPr>
          <p:spPr>
            <a:xfrm>
              <a:off x="4839900" y="1152150"/>
              <a:ext cx="4304100" cy="2839200"/>
            </a:xfrm>
            <a:prstGeom prst="rect">
              <a:avLst/>
            </a:prstGeom>
            <a:solidFill>
              <a:srgbClr val="FFDB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3" name="Google Shape;1033;p1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4400" y="1005475"/>
              <a:ext cx="4267200" cy="284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53"/>
          <p:cNvSpPr txBox="1"/>
          <p:nvPr>
            <p:ph idx="1" type="body"/>
          </p:nvPr>
        </p:nvSpPr>
        <p:spPr>
          <a:xfrm>
            <a:off x="330600" y="1249850"/>
            <a:ext cx="47472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Getting the most out of this course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 have the tools you need running smoothly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/ ask how Python could fit into your workflow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exercises are guidelines, pursue your interests in during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 how you will continue your learning</a:t>
            </a:r>
            <a:endParaRPr/>
          </a:p>
        </p:txBody>
      </p:sp>
      <p:sp>
        <p:nvSpPr>
          <p:cNvPr id="1039" name="Google Shape;1039;p15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course</a:t>
            </a:r>
            <a:endParaRPr/>
          </a:p>
        </p:txBody>
      </p:sp>
      <p:sp>
        <p:nvSpPr>
          <p:cNvPr id="1040" name="Google Shape;1040;p153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1" name="Google Shape;104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275" y="1345275"/>
            <a:ext cx="3924726" cy="24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5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047" name="Google Shape;1047;p15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dozens of Google engineers use Python, and we're looking for more people with skills in this language.</a:t>
            </a:r>
            <a:endParaRPr/>
          </a:p>
        </p:txBody>
      </p:sp>
      <p:sp>
        <p:nvSpPr>
          <p:cNvPr id="1048" name="Google Shape;1048;p154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Peter Norvig, </a:t>
            </a:r>
            <a:br>
              <a:rPr lang="en" sz="1800"/>
            </a:br>
            <a:r>
              <a:rPr lang="en" sz="1800"/>
              <a:t>Director of search quality at Google, Inc.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55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4" name="Google Shape;1054;p155"/>
          <p:cNvSpPr txBox="1"/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25" spcFirstLastPara="1" rIns="64325" wrap="square" tIns="32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What Is Python?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Timing: 15 min</a:t>
            </a:r>
            <a:endParaRPr/>
          </a:p>
        </p:txBody>
      </p:sp>
      <p:sp>
        <p:nvSpPr>
          <p:cNvPr id="1060" name="Google Shape;1060;p15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Timing check shoot for 15 minutes into lesson at this point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57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by Guido Van Rossum in 1991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Emphasizes </a:t>
            </a:r>
            <a:r>
              <a:rPr b="1" lang="en" sz="1800"/>
              <a:t>productivity</a:t>
            </a:r>
            <a:r>
              <a:rPr lang="en" sz="1800"/>
              <a:t> and code </a:t>
            </a:r>
            <a:r>
              <a:rPr b="1" lang="en" sz="1800"/>
              <a:t>readability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Easy</a:t>
            </a:r>
            <a:r>
              <a:rPr lang="en" sz="1800"/>
              <a:t> to pick up and learn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Easier for many to contribute to </a:t>
            </a:r>
            <a:r>
              <a:rPr b="1" lang="en" sz="1800"/>
              <a:t>production level code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Readable</a:t>
            </a:r>
            <a:r>
              <a:rPr lang="en" sz="1800"/>
              <a:t> code means that almost anyone can read and </a:t>
            </a:r>
            <a:r>
              <a:rPr b="1" lang="en" sz="1800"/>
              <a:t>understand what code is doing</a:t>
            </a:r>
            <a:endParaRPr b="1" sz="1800"/>
          </a:p>
        </p:txBody>
      </p:sp>
      <p:sp>
        <p:nvSpPr>
          <p:cNvPr id="1066" name="Google Shape;1066;p15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Python</a:t>
            </a:r>
            <a:endParaRPr/>
          </a:p>
        </p:txBody>
      </p:sp>
      <p:sp>
        <p:nvSpPr>
          <p:cNvPr id="1067" name="Google Shape;1067;p157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8" name="Google Shape;106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58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Interpreted language</a:t>
            </a:r>
            <a:r>
              <a:rPr lang="en" sz="1800"/>
              <a:t>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Step by step execution for easier programming ideation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Write once, run anywhere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Performance tradeoff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Object-oriented (OO)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with objects that contain data and functions to manipulate it in predefined ways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High-level programming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natural language syntax where possible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74" name="Google Shape;1074;p15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Python readable</a:t>
            </a:r>
            <a:endParaRPr/>
          </a:p>
        </p:txBody>
      </p:sp>
      <p:sp>
        <p:nvSpPr>
          <p:cNvPr id="1075" name="Google Shape;1075;p158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6" name="Google Shape;107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5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1082" name="Google Shape;1082;p159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Free, Flexible, </a:t>
            </a:r>
            <a:r>
              <a:rPr lang="en" sz="1800">
                <a:solidFill>
                  <a:schemeClr val="dk1"/>
                </a:solidFill>
              </a:rPr>
              <a:t>and</a:t>
            </a:r>
            <a:r>
              <a:rPr b="1" lang="en" sz="1800">
                <a:solidFill>
                  <a:schemeClr val="dk1"/>
                </a:solidFill>
              </a:rPr>
              <a:t> Open Source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Rapid </a:t>
            </a:r>
            <a:r>
              <a:rPr b="1" lang="en" sz="1800"/>
              <a:t>prototyping</a:t>
            </a:r>
            <a:r>
              <a:rPr lang="en" sz="1800"/>
              <a:t> and </a:t>
            </a:r>
            <a:r>
              <a:rPr b="1" lang="en" sz="1800"/>
              <a:t>full-stack</a:t>
            </a:r>
            <a:r>
              <a:rPr lang="en" sz="1800"/>
              <a:t> commercial applications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Extensible</a:t>
            </a:r>
            <a:r>
              <a:rPr lang="en" sz="1800">
                <a:solidFill>
                  <a:schemeClr val="dk1"/>
                </a:solidFill>
              </a:rPr>
              <a:t> with easy to install </a:t>
            </a:r>
            <a:r>
              <a:rPr b="1" lang="en" sz="1800">
                <a:solidFill>
                  <a:schemeClr val="dk1"/>
                </a:solidFill>
              </a:rPr>
              <a:t>libraries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Great </a:t>
            </a:r>
            <a:r>
              <a:rPr b="1" lang="en" sz="1800"/>
              <a:t>documentation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Established and growing </a:t>
            </a:r>
            <a:r>
              <a:rPr b="1" lang="en" sz="1800"/>
              <a:t>community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Scripts</a:t>
            </a:r>
            <a:r>
              <a:rPr lang="en" sz="1800"/>
              <a:t> can be run many times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When data changes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 different machines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 different times</a:t>
            </a:r>
            <a:endParaRPr sz="1800"/>
          </a:p>
        </p:txBody>
      </p:sp>
      <p:sp>
        <p:nvSpPr>
          <p:cNvPr id="1083" name="Google Shape;1083;p159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4" name="Google Shape;108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2100" y="256350"/>
            <a:ext cx="1544700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42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Agenda</a:t>
            </a:r>
            <a:endParaRPr/>
          </a:p>
        </p:txBody>
      </p:sp>
      <p:graphicFrame>
        <p:nvGraphicFramePr>
          <p:cNvPr id="952" name="Google Shape;952;p142"/>
          <p:cNvGraphicFramePr/>
          <p:nvPr/>
        </p:nvGraphicFramePr>
        <p:xfrm>
          <a:off x="1179363" y="1403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{9E2BDC05-AF79-4A12-9491-B1A8D851D2B4}</a:tableStyleId>
              </a:tblPr>
              <a:tblGrid>
                <a:gridCol w="1562900"/>
                <a:gridCol w="1766200"/>
                <a:gridCol w="3456150"/>
              </a:tblGrid>
              <a:tr h="557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Purpose</a:t>
                      </a:r>
                      <a:endParaRPr b="1" sz="10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1B24"/>
                    </a:solidFill>
                  </a:tcPr>
                </a:tc>
              </a:tr>
              <a:tr h="48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0:00 - 0:02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Welcome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Introduce the lesson’s objectives and agenda.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0:02 - 0:10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 1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Why?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0:10 - 0:25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Activity 2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Why?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8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0:25 - 0:30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Summary</a:t>
                      </a:r>
                      <a:endParaRPr b="1"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Wrap up the learning and share next steps.</a:t>
                      </a: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153" y="796375"/>
            <a:ext cx="2202500" cy="31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169" y="2442300"/>
            <a:ext cx="3520476" cy="20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60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Industry &amp; Academia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AstroPy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BioPython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Web Development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Youtube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DropBox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Game Development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Civilization IV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Standalone Applications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BitTorrent</a:t>
            </a:r>
            <a:endParaRPr sz="1800"/>
          </a:p>
        </p:txBody>
      </p:sp>
      <p:sp>
        <p:nvSpPr>
          <p:cNvPr id="1092" name="Google Shape;1092;p160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Python?</a:t>
            </a:r>
            <a:endParaRPr/>
          </a:p>
        </p:txBody>
      </p:sp>
      <p:sp>
        <p:nvSpPr>
          <p:cNvPr id="1093" name="Google Shape;1093;p160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094" name="Google Shape;1094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6175" y="1852600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1875" y="7963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60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61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Industry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Drug discovery</a:t>
            </a:r>
            <a:endParaRPr sz="1800" u="sng">
              <a:solidFill>
                <a:schemeClr val="hlink"/>
              </a:solidFill>
              <a:hlinkClick r:id="rId4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Financial services</a:t>
            </a:r>
            <a:endParaRPr sz="1800" u="sng">
              <a:solidFill>
                <a:schemeClr val="hlink"/>
              </a:solidFill>
              <a:hlinkClick r:id="rId6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Films and special effects</a:t>
            </a:r>
            <a:endParaRPr sz="1800" u="sng">
              <a:solidFill>
                <a:schemeClr val="hlink"/>
              </a:solidFill>
              <a:hlinkClick r:id="rId8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Academia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9"/>
              </a:rPr>
              <a:t>Gravitational waves</a:t>
            </a:r>
            <a:endParaRPr sz="1800" u="sng">
              <a:solidFill>
                <a:schemeClr val="hlink"/>
              </a:solidFill>
              <a:hlinkClick r:id="rId10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11"/>
              </a:rPr>
              <a:t>Scientific visualisation</a:t>
            </a:r>
            <a:endParaRPr sz="1800" u="sng">
              <a:solidFill>
                <a:schemeClr val="hlink"/>
              </a:solidFill>
              <a:hlinkClick r:id="rId12"/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13"/>
              </a:rPr>
              <a:t>Biomolecule simulation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More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14"/>
              </a:rPr>
              <a:t>Success Stories</a:t>
            </a:r>
            <a:endParaRPr sz="1800"/>
          </a:p>
        </p:txBody>
      </p:sp>
      <p:sp>
        <p:nvSpPr>
          <p:cNvPr id="1102" name="Google Shape;1102;p16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1103" name="Google Shape;1103;p161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104" name="Google Shape;1104;p161"/>
          <p:cNvPicPr preferRelativeResize="0"/>
          <p:nvPr/>
        </p:nvPicPr>
        <p:blipFill rotWithShape="1">
          <a:blip r:embed="rId15">
            <a:alphaModFix/>
          </a:blip>
          <a:srcRect b="-9032" l="-2090" r="-5690" t="1250"/>
          <a:stretch/>
        </p:blipFill>
        <p:spPr>
          <a:xfrm>
            <a:off x="4368725" y="696225"/>
            <a:ext cx="4563200" cy="42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61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1" name="Google Shape;1111;p162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112" name="Google Shape;1112;p16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Storytime</a:t>
            </a:r>
            <a:endParaRPr/>
          </a:p>
        </p:txBody>
      </p:sp>
      <p:sp>
        <p:nvSpPr>
          <p:cNvPr id="1113" name="Google Shape;1113;p162"/>
          <p:cNvSpPr txBox="1"/>
          <p:nvPr>
            <p:ph idx="1" type="body"/>
          </p:nvPr>
        </p:nvSpPr>
        <p:spPr>
          <a:xfrm>
            <a:off x="908850" y="1143000"/>
            <a:ext cx="77781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>
                <a:solidFill>
                  <a:schemeClr val="dk1"/>
                </a:solidFill>
              </a:rPr>
              <a:t>How will you use python?</a:t>
            </a:r>
            <a:br>
              <a:rPr b="1" lang="en" sz="2600">
                <a:solidFill>
                  <a:schemeClr val="dk1"/>
                </a:solidFill>
              </a:rPr>
            </a:b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Job or Industry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Workflow Improvements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Dream Projects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62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0" name="Google Shape;1120;p16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great marketing decisions have ever been made on qualitative data. </a:t>
            </a:r>
            <a:endParaRPr/>
          </a:p>
        </p:txBody>
      </p:sp>
      <p:sp>
        <p:nvSpPr>
          <p:cNvPr id="1121" name="Google Shape;1121;p163"/>
          <p:cNvSpPr txBox="1"/>
          <p:nvPr>
            <p:ph idx="1" type="subTitle"/>
          </p:nvPr>
        </p:nvSpPr>
        <p:spPr>
          <a:xfrm>
            <a:off x="2249725" y="3386650"/>
            <a:ext cx="51120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John Sculley, </a:t>
            </a:r>
            <a:br>
              <a:rPr lang="en" sz="1800"/>
            </a:br>
            <a:r>
              <a:rPr lang="en" sz="1800"/>
              <a:t>Former VP PepsiCo + CEO Apple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64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p164"/>
          <p:cNvSpPr txBox="1"/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25" spcFirstLastPara="1" rIns="64325" wrap="square" tIns="32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Exploring Python</a:t>
            </a:r>
            <a:br>
              <a:rPr lang="en"/>
            </a:br>
            <a:r>
              <a:rPr lang="en"/>
              <a:t>With Anaconda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65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Master: Instruction Notes</a:t>
            </a:r>
            <a:endParaRPr/>
          </a:p>
        </p:txBody>
      </p:sp>
      <p:sp>
        <p:nvSpPr>
          <p:cNvPr id="1133" name="Google Shape;1133;p165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Timing check: 30 minutes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6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</a:t>
            </a:r>
            <a:r>
              <a:rPr lang="en"/>
              <a:t>Anaconda https://anaconda.com/download</a:t>
            </a:r>
            <a:endParaRPr/>
          </a:p>
        </p:txBody>
      </p:sp>
      <p:sp>
        <p:nvSpPr>
          <p:cNvPr id="1139" name="Google Shape;1139;p166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0" name="Google Shape;114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453" y="853076"/>
            <a:ext cx="6290084" cy="3780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p166"/>
          <p:cNvCxnSpPr>
            <a:stCxn id="1140" idx="1"/>
          </p:cNvCxnSpPr>
          <p:nvPr/>
        </p:nvCxnSpPr>
        <p:spPr>
          <a:xfrm>
            <a:off x="1572453" y="2743237"/>
            <a:ext cx="1856700" cy="1416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6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Navigator</a:t>
            </a:r>
            <a:endParaRPr/>
          </a:p>
        </p:txBody>
      </p:sp>
      <p:sp>
        <p:nvSpPr>
          <p:cNvPr id="1147" name="Google Shape;1147;p167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8" name="Google Shape;114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00" y="796375"/>
            <a:ext cx="6310602" cy="4042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9" name="Google Shape;1149;p167"/>
          <p:cNvCxnSpPr/>
          <p:nvPr/>
        </p:nvCxnSpPr>
        <p:spPr>
          <a:xfrm flipH="1" rot="10800000">
            <a:off x="2097700" y="3021975"/>
            <a:ext cx="2476800" cy="17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6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/ Anaconda Prompt</a:t>
            </a:r>
            <a:endParaRPr/>
          </a:p>
        </p:txBody>
      </p:sp>
      <p:sp>
        <p:nvSpPr>
          <p:cNvPr id="1155" name="Google Shape;1155;p168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6" name="Google Shape;115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75" y="977125"/>
            <a:ext cx="6465337" cy="35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68"/>
          <p:cNvSpPr/>
          <p:nvPr/>
        </p:nvSpPr>
        <p:spPr>
          <a:xfrm>
            <a:off x="1108650" y="2283875"/>
            <a:ext cx="6926700" cy="4470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68"/>
          <p:cNvSpPr/>
          <p:nvPr/>
        </p:nvSpPr>
        <p:spPr>
          <a:xfrm>
            <a:off x="1912550" y="1159950"/>
            <a:ext cx="921900" cy="260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Web Browser window with personal files</a:t>
            </a:r>
            <a:endParaRPr/>
          </a:p>
        </p:txBody>
      </p:sp>
      <p:sp>
        <p:nvSpPr>
          <p:cNvPr id="1164" name="Google Shape;1164;p169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65" name="Google Shape;116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975" y="796375"/>
            <a:ext cx="6560039" cy="404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43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Make sure you have anaconda installed with jupyter and pandas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Look through the slides and presenter notes… shorten some discussions if you have a large class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Check out the Included jupyter notebook for in class live demo materials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8" name="Google Shape;958;p143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and Preparation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70"/>
          <p:cNvSpPr txBox="1"/>
          <p:nvPr>
            <p:ph idx="1" type="body"/>
          </p:nvPr>
        </p:nvSpPr>
        <p:spPr>
          <a:xfrm>
            <a:off x="330600" y="10212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Cells</a:t>
            </a:r>
            <a:r>
              <a:rPr lang="en" sz="1800"/>
              <a:t>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Markdown</a:t>
            </a:r>
            <a:r>
              <a:rPr lang="en" sz="1800"/>
              <a:t> for notes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Code</a:t>
            </a:r>
            <a:r>
              <a:rPr lang="en" sz="1800"/>
              <a:t> for Python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Modes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Blue</a:t>
            </a:r>
            <a:r>
              <a:rPr lang="en" sz="1800"/>
              <a:t> for commands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Green</a:t>
            </a:r>
            <a:r>
              <a:rPr lang="en" sz="1800"/>
              <a:t> for editing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Execution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Shift + return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Output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Print (all)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Return values (last)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71" name="Google Shape;1171;p17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1172" name="Google Shape;1172;p170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73" name="Google Shape;1173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075" y="280375"/>
            <a:ext cx="5389400" cy="43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71"/>
          <p:cNvSpPr txBox="1"/>
          <p:nvPr>
            <p:ph idx="1" type="body"/>
          </p:nvPr>
        </p:nvSpPr>
        <p:spPr>
          <a:xfrm>
            <a:off x="330600" y="10212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Mistakes happen</a:t>
            </a:r>
            <a:r>
              <a:rPr b="1" lang="en"/>
              <a:t>! H</a:t>
            </a:r>
            <a:r>
              <a:rPr b="1" lang="en" sz="1800"/>
              <a:t>ere’s what they look like: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Try to u</a:t>
            </a:r>
            <a:r>
              <a:rPr b="1" lang="en" sz="1800"/>
              <a:t>nderstand what went wrong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Attempt to</a:t>
            </a:r>
            <a:r>
              <a:rPr b="1" lang="en" sz="1800"/>
              <a:t> fix the problem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Execute the cell again</a:t>
            </a:r>
            <a:endParaRPr b="1" sz="1800"/>
          </a:p>
        </p:txBody>
      </p:sp>
      <p:sp>
        <p:nvSpPr>
          <p:cNvPr id="1179" name="Google Shape;1179;p17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 errors</a:t>
            </a:r>
            <a:endParaRPr/>
          </a:p>
        </p:txBody>
      </p:sp>
      <p:sp>
        <p:nvSpPr>
          <p:cNvPr id="1180" name="Google Shape;1180;p171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1" name="Google Shape;1181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50" y="1521350"/>
            <a:ext cx="7838601" cy="21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2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5 minutes</a:t>
            </a:r>
            <a:endParaRPr sz="1800"/>
          </a:p>
        </p:txBody>
      </p:sp>
      <p:sp>
        <p:nvSpPr>
          <p:cNvPr id="1187" name="Google Shape;1187;p17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p17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out Jupyter notebook</a:t>
            </a:r>
            <a:endParaRPr/>
          </a:p>
        </p:txBody>
      </p:sp>
      <p:sp>
        <p:nvSpPr>
          <p:cNvPr id="1189" name="Google Shape;1189;p172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some time to try out Jupyter notebook.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Make sure you can: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Convert cells between Markdown and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Edit and execute a note cell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Edit and execute a code cell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Try to do some math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Make an error</a:t>
            </a:r>
            <a:endParaRPr sz="1800"/>
          </a:p>
        </p:txBody>
      </p:sp>
      <p:sp>
        <p:nvSpPr>
          <p:cNvPr id="1190" name="Google Shape;1190;p172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7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6" name="Google Shape;1196;p173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wrote more code in python than we were expecting, including all [the] in-game screens and the main interface. </a:t>
            </a:r>
            <a:endParaRPr/>
          </a:p>
        </p:txBody>
      </p:sp>
      <p:sp>
        <p:nvSpPr>
          <p:cNvPr id="1197" name="Google Shape;1197;p173"/>
          <p:cNvSpPr txBox="1"/>
          <p:nvPr>
            <p:ph idx="1" type="subTitle"/>
          </p:nvPr>
        </p:nvSpPr>
        <p:spPr>
          <a:xfrm>
            <a:off x="1403050" y="3984750"/>
            <a:ext cx="67197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Soren Johnson, </a:t>
            </a:r>
            <a:br>
              <a:rPr lang="en" sz="1800"/>
            </a:br>
            <a:r>
              <a:rPr lang="en" sz="1800"/>
              <a:t>Lead designer on Civilization IV, Firaxis Games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74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174"/>
          <p:cNvSpPr txBox="1"/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25" spcFirstLastPara="1" rIns="64325" wrap="square" tIns="32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Python Programming</a:t>
            </a:r>
            <a:br>
              <a:rPr lang="en"/>
            </a:br>
            <a:r>
              <a:rPr lang="en"/>
              <a:t>Fundamentals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75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Master: Instruction Notes</a:t>
            </a:r>
            <a:endParaRPr/>
          </a:p>
        </p:txBody>
      </p:sp>
      <p:sp>
        <p:nvSpPr>
          <p:cNvPr id="1209" name="Google Shape;1209;p175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Timing check: 45 minutes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7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Fundamentals Framework</a:t>
            </a:r>
            <a:endParaRPr/>
          </a:p>
        </p:txBody>
      </p:sp>
      <p:sp>
        <p:nvSpPr>
          <p:cNvPr id="1215" name="Google Shape;1215;p176"/>
          <p:cNvSpPr txBox="1"/>
          <p:nvPr>
            <p:ph idx="1" type="body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programming language can be broken down into core components</a:t>
            </a:r>
            <a:r>
              <a:rPr lang="en"/>
              <a:t>. H</a:t>
            </a:r>
            <a:r>
              <a:rPr lang="en" sz="1800"/>
              <a:t>aving a general framework for </a:t>
            </a:r>
            <a:r>
              <a:rPr lang="en"/>
              <a:t>this </a:t>
            </a:r>
            <a:r>
              <a:rPr lang="en" sz="1800"/>
              <a:t>context will help us learn specifics for Python.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Syntax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The structure of the commands given to the computer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Variables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How computers s</a:t>
            </a:r>
            <a:r>
              <a:rPr lang="en" sz="1800"/>
              <a:t>tore information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Control Structures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Sets the hierarchy/priorities of</a:t>
            </a:r>
            <a:r>
              <a:rPr lang="en" sz="1800"/>
              <a:t> programming logic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/>
              <a:t>Data Structures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How computers o</a:t>
            </a:r>
            <a:r>
              <a:rPr lang="en" sz="1800"/>
              <a:t>rganize data</a:t>
            </a:r>
            <a:endParaRPr sz="1800"/>
          </a:p>
        </p:txBody>
      </p:sp>
      <p:sp>
        <p:nvSpPr>
          <p:cNvPr id="1216" name="Google Shape;1216;p176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77"/>
          <p:cNvSpPr txBox="1"/>
          <p:nvPr>
            <p:ph idx="1" type="body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syntax</a:t>
            </a:r>
            <a:r>
              <a:rPr lang="en" sz="1800"/>
              <a:t> of a programming language is the set of rules that define the combinations of symbols that are considered to be correctly structured programs in that language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Just like our spoken languages have structures like paragraphs and sentences, programming languages have </a:t>
            </a:r>
            <a:r>
              <a:rPr b="1" lang="en" sz="1800"/>
              <a:t>code blocks</a:t>
            </a:r>
            <a:r>
              <a:rPr lang="en" sz="1800"/>
              <a:t> and </a:t>
            </a:r>
            <a:r>
              <a:rPr b="1" lang="en" sz="1800"/>
              <a:t>statements</a:t>
            </a:r>
            <a:r>
              <a:rPr lang="en" sz="1800"/>
              <a:t>.</a:t>
            </a:r>
            <a:endParaRPr sz="1800"/>
          </a:p>
        </p:txBody>
      </p:sp>
      <p:sp>
        <p:nvSpPr>
          <p:cNvPr id="1222" name="Google Shape;1222;p17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</a:t>
            </a:r>
            <a:endParaRPr/>
          </a:p>
        </p:txBody>
      </p:sp>
      <p:sp>
        <p:nvSpPr>
          <p:cNvPr id="1223" name="Google Shape;1223;p177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7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29" name="Google Shape;1229;p178"/>
          <p:cNvSpPr txBox="1"/>
          <p:nvPr>
            <p:ph idx="1" type="body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</a:t>
            </a:r>
            <a:r>
              <a:rPr lang="en"/>
              <a:t> are s</a:t>
            </a:r>
            <a:r>
              <a:rPr lang="en" sz="1800"/>
              <a:t>ymbolic names that store </a:t>
            </a:r>
            <a:r>
              <a:rPr lang="en"/>
              <a:t>a</a:t>
            </a:r>
            <a:r>
              <a:rPr lang="en" sz="1800"/>
              <a:t> specific piece of information.</a:t>
            </a:r>
            <a:r>
              <a:rPr lang="en"/>
              <a:t> Variables</a:t>
            </a:r>
            <a:r>
              <a:rPr lang="en" sz="1800"/>
              <a:t> come in different types in order </a:t>
            </a:r>
            <a:r>
              <a:rPr lang="en"/>
              <a:t>to hold</a:t>
            </a:r>
            <a:r>
              <a:rPr lang="en" sz="1800"/>
              <a:t> different kinds of information</a:t>
            </a:r>
            <a:r>
              <a:rPr lang="en" sz="1800"/>
              <a:t>.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 example: </a:t>
            </a:r>
            <a:r>
              <a:rPr b="1" lang="en" sz="1800"/>
              <a:t>r = 3  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Defines a variable: named “</a:t>
            </a:r>
            <a:r>
              <a:rPr b="1" lang="en" sz="1800"/>
              <a:t>r</a:t>
            </a:r>
            <a:r>
              <a:rPr lang="en" sz="1800"/>
              <a:t>”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holds a numerical integer: </a:t>
            </a:r>
            <a:r>
              <a:rPr b="1" lang="en" sz="1800"/>
              <a:t>3  </a:t>
            </a:r>
            <a:endParaRPr sz="1800"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types of variables: 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float (3.14)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string (“Hello”)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0" name="Google Shape;1230;p178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7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236" name="Google Shape;1236;p179"/>
          <p:cNvSpPr txBox="1"/>
          <p:nvPr>
            <p:ph idx="1" type="body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A block of programming that analyses variables and chooses a direction in which to go based on given parameters is a </a:t>
            </a:r>
            <a:r>
              <a:rPr b="1" lang="en" sz="1800"/>
              <a:t>control structure.</a:t>
            </a:r>
            <a:endParaRPr b="1" sz="18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term </a:t>
            </a:r>
            <a:r>
              <a:rPr b="1" lang="en" sz="1800"/>
              <a:t>flow control</a:t>
            </a:r>
            <a:r>
              <a:rPr lang="en" sz="1800"/>
              <a:t> details the direction the program takes (how program logic “flows”). It determines how a computer will respond when given certain conditions and parameters. Some typical structures include: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If </a:t>
            </a:r>
            <a:r>
              <a:rPr lang="en" sz="1800"/>
              <a:t>statements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For</a:t>
            </a:r>
            <a:r>
              <a:rPr lang="en" sz="1800"/>
              <a:t> loops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Functions</a:t>
            </a:r>
            <a:r>
              <a:rPr lang="en" sz="1800"/>
              <a:t> </a:t>
            </a:r>
            <a:endParaRPr sz="1800"/>
          </a:p>
        </p:txBody>
      </p:sp>
      <p:sp>
        <p:nvSpPr>
          <p:cNvPr id="1237" name="Google Shape;1237;p179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44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964" name="Google Shape;964;p144"/>
          <p:cNvSpPr txBox="1"/>
          <p:nvPr>
            <p:ph idx="1" type="body"/>
          </p:nvPr>
        </p:nvSpPr>
        <p:spPr>
          <a:xfrm>
            <a:off x="979500" y="1078375"/>
            <a:ext cx="35187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Ready to customize this lesson?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First things first, make a copy of this presentation. You’ll then be able to edit to your 💗’s content.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Find a typo or want to suggest an edit?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Add a comment. Our </a:t>
            </a:r>
            <a:r>
              <a:rPr b="1" lang="en" sz="1200">
                <a:solidFill>
                  <a:schemeClr val="dk1"/>
                </a:solidFill>
              </a:rPr>
              <a:t>Product Advisory Board</a:t>
            </a:r>
            <a:r>
              <a:rPr lang="en" sz="1200">
                <a:solidFill>
                  <a:schemeClr val="dk1"/>
                </a:solidFill>
              </a:rPr>
              <a:t> will review and incorporate your suggestions.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7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65" name="Google Shape;96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225" y="1086725"/>
            <a:ext cx="3647949" cy="1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44"/>
          <p:cNvSpPr txBox="1"/>
          <p:nvPr/>
        </p:nvSpPr>
        <p:spPr>
          <a:xfrm>
            <a:off x="656250" y="3039350"/>
            <a:ext cx="3196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67" name="Google Shape;96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224" y="3132849"/>
            <a:ext cx="3647950" cy="144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8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243" name="Google Shape;1243;p180"/>
          <p:cNvSpPr txBox="1"/>
          <p:nvPr>
            <p:ph idx="1" type="body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 sz="1800"/>
              <a:t> </a:t>
            </a:r>
            <a:r>
              <a:rPr b="1" lang="en" sz="1800"/>
              <a:t>data structure</a:t>
            </a:r>
            <a:r>
              <a:rPr lang="en" sz="1800"/>
              <a:t> is a particular way of storing and organizing data in a computer so that it can be used efficiently. 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examples in Python include: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Lists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Tuples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Dictionaries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Dataframes</a:t>
            </a:r>
            <a:endParaRPr sz="1800"/>
          </a:p>
        </p:txBody>
      </p:sp>
      <p:sp>
        <p:nvSpPr>
          <p:cNvPr id="1244" name="Google Shape;1244;p180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81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</a:t>
            </a:r>
            <a:r>
              <a:rPr lang="en"/>
              <a:t>’s see</a:t>
            </a:r>
            <a:r>
              <a:rPr lang="en" sz="1800"/>
              <a:t> what a Python program looks like.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start</a:t>
            </a:r>
            <a:r>
              <a:rPr lang="en" sz="1800"/>
              <a:t> with the </a:t>
            </a:r>
            <a:r>
              <a:rPr lang="en"/>
              <a:t>classic</a:t>
            </a:r>
            <a:r>
              <a:rPr lang="en" sz="1800"/>
              <a:t> "</a:t>
            </a:r>
            <a:r>
              <a:rPr i="1" lang="en" sz="1800"/>
              <a:t>Hello World</a:t>
            </a:r>
            <a:r>
              <a:rPr lang="en" sz="1800"/>
              <a:t>!" program: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code will print the message "Hello World!" on the screen.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50" name="Google Shape;1250;p18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programming</a:t>
            </a:r>
            <a:endParaRPr/>
          </a:p>
        </p:txBody>
      </p:sp>
      <p:sp>
        <p:nvSpPr>
          <p:cNvPr id="1251" name="Google Shape;1251;p181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2" name="Google Shape;1252;p181"/>
          <p:cNvPicPr preferRelativeResize="0"/>
          <p:nvPr/>
        </p:nvPicPr>
        <p:blipFill rotWithShape="1">
          <a:blip r:embed="rId3">
            <a:alphaModFix/>
          </a:blip>
          <a:srcRect b="0" l="0" r="48197" t="0"/>
          <a:stretch/>
        </p:blipFill>
        <p:spPr>
          <a:xfrm>
            <a:off x="2203550" y="2695075"/>
            <a:ext cx="4736899" cy="1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82"/>
          <p:cNvSpPr txBox="1"/>
          <p:nvPr>
            <p:ph idx="1" type="body"/>
          </p:nvPr>
        </p:nvSpPr>
        <p:spPr>
          <a:xfrm>
            <a:off x="330600" y="1249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“hello world”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Denoted by quotation marks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 Single ‘...‘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Double “...”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Triple “””...”””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Aside: # makes comments</a:t>
            </a:r>
            <a:endParaRPr sz="1800"/>
          </a:p>
        </p:txBody>
      </p:sp>
      <p:sp>
        <p:nvSpPr>
          <p:cNvPr id="1258" name="Google Shape;1258;p18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just see?</a:t>
            </a:r>
            <a:endParaRPr/>
          </a:p>
        </p:txBody>
      </p:sp>
      <p:sp>
        <p:nvSpPr>
          <p:cNvPr id="1259" name="Google Shape;1259;p182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0" name="Google Shape;1260;p182"/>
          <p:cNvPicPr preferRelativeResize="0"/>
          <p:nvPr/>
        </p:nvPicPr>
        <p:blipFill rotWithShape="1">
          <a:blip r:embed="rId3">
            <a:alphaModFix/>
          </a:blip>
          <a:srcRect b="0" l="0" r="49080" t="0"/>
          <a:stretch/>
        </p:blipFill>
        <p:spPr>
          <a:xfrm>
            <a:off x="4183925" y="1249850"/>
            <a:ext cx="4655999" cy="1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83"/>
          <p:cNvSpPr txBox="1"/>
          <p:nvPr>
            <p:ph idx="1" type="body"/>
          </p:nvPr>
        </p:nvSpPr>
        <p:spPr>
          <a:xfrm>
            <a:off x="330600" y="868850"/>
            <a:ext cx="45165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Types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Bool</a:t>
            </a:r>
            <a:r>
              <a:rPr lang="en" sz="1800"/>
              <a:t> - 1 or 0, True or False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Int</a:t>
            </a:r>
            <a:r>
              <a:rPr lang="en" sz="1800"/>
              <a:t> - number w/o decimal point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Float</a:t>
            </a:r>
            <a:r>
              <a:rPr lang="en" sz="1800"/>
              <a:t> - number w/ decimal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String</a:t>
            </a:r>
            <a:r>
              <a:rPr lang="en" sz="1800"/>
              <a:t> - text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Assignment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=</a:t>
            </a:r>
            <a:r>
              <a:rPr lang="en" sz="1800"/>
              <a:t> operator defines variable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Variable names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snake_case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Lowercase Letters, Numbers, Underscores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type() function </a:t>
            </a:r>
            <a:r>
              <a:rPr lang="en" sz="1800"/>
              <a:t>- shows data type</a:t>
            </a:r>
            <a:endParaRPr sz="1800"/>
          </a:p>
        </p:txBody>
      </p:sp>
      <p:sp>
        <p:nvSpPr>
          <p:cNvPr id="1266" name="Google Shape;1266;p18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67" name="Google Shape;1267;p183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8" name="Google Shape;1268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732725"/>
            <a:ext cx="2971800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8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1274" name="Google Shape;1274;p184"/>
          <p:cNvSpPr txBox="1"/>
          <p:nvPr>
            <p:ph idx="1" type="body"/>
          </p:nvPr>
        </p:nvSpPr>
        <p:spPr>
          <a:xfrm>
            <a:off x="338750" y="796375"/>
            <a:ext cx="8318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Operators - </a:t>
            </a:r>
            <a:r>
              <a:rPr lang="en" sz="1800">
                <a:solidFill>
                  <a:schemeClr val="dk1"/>
                </a:solidFill>
              </a:rPr>
              <a:t> combine data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+, -, *, /   </a:t>
            </a:r>
            <a:r>
              <a:rPr lang="en" sz="1800">
                <a:solidFill>
                  <a:schemeClr val="dk1"/>
                </a:solidFill>
              </a:rPr>
              <a:t>(add, subtract, multiply, divide)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+=, -=, etc </a:t>
            </a:r>
            <a:r>
              <a:rPr lang="en" sz="1800">
                <a:solidFill>
                  <a:schemeClr val="dk1"/>
                </a:solidFill>
              </a:rPr>
              <a:t>( perform operation and save result)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** </a:t>
            </a:r>
            <a:r>
              <a:rPr lang="en" sz="1800">
                <a:solidFill>
                  <a:schemeClr val="dk1"/>
                </a:solidFill>
              </a:rPr>
              <a:t>(power)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//, % </a:t>
            </a:r>
            <a:r>
              <a:rPr lang="en" sz="1800">
                <a:solidFill>
                  <a:schemeClr val="dk1"/>
                </a:solidFill>
              </a:rPr>
              <a:t>(quotient, remainder (modulus))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b="1" lang="en" sz="1800">
                <a:solidFill>
                  <a:schemeClr val="dk1"/>
                </a:solidFill>
              </a:rPr>
              <a:t>&gt;, &lt;, ==, !=, &lt;=, &gt;= </a:t>
            </a:r>
            <a:r>
              <a:rPr lang="en" sz="1800">
                <a:solidFill>
                  <a:schemeClr val="dk1"/>
                </a:solidFill>
              </a:rPr>
              <a:t>(greater than, less than, equal, not equal, etc)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Functions and methods</a:t>
            </a:r>
            <a:r>
              <a:rPr lang="en" sz="1800"/>
              <a:t> - saved instructions to manipulate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abs(</a:t>
            </a:r>
            <a:r>
              <a:rPr lang="en" sz="1800"/>
              <a:t>my_int</a:t>
            </a:r>
            <a:r>
              <a:rPr b="1" lang="en" sz="1800"/>
              <a:t>) - </a:t>
            </a:r>
            <a:r>
              <a:rPr lang="en" sz="1800"/>
              <a:t>function_name(data)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len(</a:t>
            </a:r>
            <a:r>
              <a:rPr lang="en" sz="1800"/>
              <a:t>my_string</a:t>
            </a:r>
            <a:r>
              <a:rPr b="1" lang="en" sz="1800"/>
              <a:t>)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my_string</a:t>
            </a:r>
            <a:r>
              <a:rPr b="1" lang="en" sz="1800"/>
              <a:t>.lower() - </a:t>
            </a:r>
            <a:r>
              <a:rPr lang="en" sz="1800"/>
              <a:t>data</a:t>
            </a:r>
            <a:r>
              <a:rPr b="1" lang="en" sz="1800"/>
              <a:t>.</a:t>
            </a:r>
            <a:r>
              <a:rPr lang="en" sz="1800"/>
              <a:t>method_name()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my_int</a:t>
            </a:r>
            <a:r>
              <a:rPr b="1" lang="en" sz="1800"/>
              <a:t>.__add__(5)</a:t>
            </a:r>
            <a:endParaRPr b="1"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 sz="1800">
                <a:solidFill>
                  <a:schemeClr val="dk1"/>
                </a:solidFill>
              </a:rPr>
              <a:t>“Dunder” - </a:t>
            </a:r>
            <a:r>
              <a:rPr lang="en" sz="1800">
                <a:solidFill>
                  <a:schemeClr val="dk1"/>
                </a:solidFill>
              </a:rPr>
              <a:t>double underscore (__) = important Python built in item</a:t>
            </a:r>
            <a:endParaRPr sz="1800"/>
          </a:p>
        </p:txBody>
      </p:sp>
      <p:sp>
        <p:nvSpPr>
          <p:cNvPr id="1275" name="Google Shape;1275;p184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85"/>
          <p:cNvSpPr txBox="1"/>
          <p:nvPr>
            <p:ph idx="1" type="body"/>
          </p:nvPr>
        </p:nvSpPr>
        <p:spPr>
          <a:xfrm>
            <a:off x="457200" y="12954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 try! Pair up with a partner to attempt the following in your notebooks. Help each other out!: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variables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Bool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Float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Check their class with type()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Try out some operations on your variables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What works? What causes errors?</a:t>
            </a:r>
            <a:endParaRPr sz="1800"/>
          </a:p>
        </p:txBody>
      </p:sp>
      <p:sp>
        <p:nvSpPr>
          <p:cNvPr id="1281" name="Google Shape;1281;p185"/>
          <p:cNvSpPr txBox="1"/>
          <p:nvPr>
            <p:ph idx="2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5 minutes</a:t>
            </a:r>
            <a:endParaRPr sz="1800"/>
          </a:p>
        </p:txBody>
      </p:sp>
      <p:sp>
        <p:nvSpPr>
          <p:cNvPr id="1282" name="Google Shape;1282;p185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Practice in Jupyter notebook</a:t>
            </a:r>
            <a:endParaRPr/>
          </a:p>
        </p:txBody>
      </p:sp>
      <p:sp>
        <p:nvSpPr>
          <p:cNvPr id="1283" name="Google Shape;1283;p185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86"/>
          <p:cNvSpPr txBox="1"/>
          <p:nvPr>
            <p:ph idx="1" type="body"/>
          </p:nvPr>
        </p:nvSpPr>
        <p:spPr>
          <a:xfrm>
            <a:off x="330600" y="868850"/>
            <a:ext cx="83457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Lists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</a:t>
            </a:r>
            <a:r>
              <a:rPr b="1" lang="en" sz="1800"/>
              <a:t>collection</a:t>
            </a:r>
            <a:r>
              <a:rPr lang="en" sz="1800"/>
              <a:t> of objects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■"/>
            </a:pPr>
            <a:r>
              <a:rPr lang="en" sz="1800"/>
              <a:t>Mixed types are okay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/>
              <a:t>Defined with </a:t>
            </a:r>
            <a:r>
              <a:rPr b="1" lang="en" sz="1800"/>
              <a:t>square brackets</a:t>
            </a:r>
            <a:r>
              <a:rPr lang="en" sz="1800"/>
              <a:t> [ ]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They can be modified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■"/>
            </a:pPr>
            <a:r>
              <a:rPr lang="en" sz="1800"/>
              <a:t>my_list</a:t>
            </a:r>
            <a:r>
              <a:rPr b="1" lang="en" sz="1800"/>
              <a:t>.append()</a:t>
            </a:r>
            <a:endParaRPr b="1"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my_list</a:t>
            </a:r>
            <a:r>
              <a:rPr b="1" lang="en" sz="1800"/>
              <a:t>.remove()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Slicing</a:t>
            </a:r>
            <a:endParaRPr b="1"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Access elements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my_list</a:t>
            </a:r>
            <a:r>
              <a:rPr b="1" lang="en" sz="1800"/>
              <a:t>[</a:t>
            </a:r>
            <a:r>
              <a:rPr lang="en" sz="1800"/>
              <a:t> start </a:t>
            </a:r>
            <a:r>
              <a:rPr b="1" lang="en" sz="1800"/>
              <a:t>:</a:t>
            </a:r>
            <a:r>
              <a:rPr lang="en" sz="1800"/>
              <a:t> end </a:t>
            </a:r>
            <a:r>
              <a:rPr b="1" lang="en" sz="1800"/>
              <a:t>:</a:t>
            </a:r>
            <a:r>
              <a:rPr lang="en" sz="1800"/>
              <a:t> step </a:t>
            </a:r>
            <a:r>
              <a:rPr b="1" lang="en" sz="1800"/>
              <a:t>]</a:t>
            </a:r>
            <a:endParaRPr b="1" sz="1800"/>
          </a:p>
        </p:txBody>
      </p:sp>
      <p:sp>
        <p:nvSpPr>
          <p:cNvPr id="1289" name="Google Shape;1289;p186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290" name="Google Shape;1290;p186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1" name="Google Shape;1291;p186"/>
          <p:cNvPicPr preferRelativeResize="0"/>
          <p:nvPr/>
        </p:nvPicPr>
        <p:blipFill rotWithShape="1">
          <a:blip r:embed="rId3">
            <a:alphaModFix/>
          </a:blip>
          <a:srcRect b="0" l="0" r="39769" t="0"/>
          <a:stretch/>
        </p:blipFill>
        <p:spPr>
          <a:xfrm>
            <a:off x="4766800" y="951800"/>
            <a:ext cx="42110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87"/>
          <p:cNvSpPr txBox="1"/>
          <p:nvPr>
            <p:ph idx="1" type="body"/>
          </p:nvPr>
        </p:nvSpPr>
        <p:spPr>
          <a:xfrm>
            <a:off x="330600" y="868850"/>
            <a:ext cx="49704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Tuples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very similar to lists, but: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They are defined with parentheses ( ) instead of square brackets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They cannot be changed</a:t>
            </a:r>
            <a:endParaRPr sz="1800"/>
          </a:p>
          <a:p>
            <a: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append() method</a:t>
            </a:r>
            <a:endParaRPr sz="1800"/>
          </a:p>
          <a:p>
            <a: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remove() method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Slicing works the same way</a:t>
            </a:r>
            <a:endParaRPr sz="1800"/>
          </a:p>
        </p:txBody>
      </p:sp>
      <p:sp>
        <p:nvSpPr>
          <p:cNvPr id="1297" name="Google Shape;1297;p18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298" name="Google Shape;1298;p187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9" name="Google Shape;1299;p187"/>
          <p:cNvPicPr preferRelativeResize="0"/>
          <p:nvPr/>
        </p:nvPicPr>
        <p:blipFill rotWithShape="1">
          <a:blip r:embed="rId3">
            <a:alphaModFix/>
          </a:blip>
          <a:srcRect b="0" l="0" r="48022" t="0"/>
          <a:stretch/>
        </p:blipFill>
        <p:spPr>
          <a:xfrm>
            <a:off x="5185350" y="868850"/>
            <a:ext cx="3624101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88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" sz="1800"/>
              <a:t>Dictionaries</a:t>
            </a:r>
            <a:r>
              <a:rPr lang="en" sz="1800"/>
              <a:t> 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Collections of </a:t>
            </a:r>
            <a:r>
              <a:rPr b="1" lang="en" sz="1800"/>
              <a:t>key/value pairs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Defined by curly brackets </a:t>
            </a:r>
            <a:r>
              <a:rPr b="1" lang="en" sz="1800"/>
              <a:t>{ }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Slicing uses </a:t>
            </a:r>
            <a:r>
              <a:rPr b="1" lang="en" sz="1800"/>
              <a:t>keys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" sz="1800"/>
              <a:t>Order</a:t>
            </a:r>
            <a:r>
              <a:rPr lang="en" sz="1800"/>
              <a:t> is not preserved</a:t>
            </a:r>
            <a:endParaRPr sz="1800"/>
          </a:p>
        </p:txBody>
      </p:sp>
      <p:sp>
        <p:nvSpPr>
          <p:cNvPr id="1305" name="Google Shape;1305;p188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</a:t>
            </a:r>
            <a:endParaRPr/>
          </a:p>
        </p:txBody>
      </p:sp>
      <p:sp>
        <p:nvSpPr>
          <p:cNvPr id="1306" name="Google Shape;1306;p188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07" name="Google Shape;130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2795825"/>
            <a:ext cx="7543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89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" sz="1800"/>
              <a:t>If / elif / else</a:t>
            </a:r>
            <a:r>
              <a:rPr lang="en" sz="1800"/>
              <a:t> 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Check conditions with boolean operators (i.e. &lt;, &gt;, ==)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Execute a single code block depending on result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True: code runs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be: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 if alone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f/else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if/elif(s)/else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Indentation controls end of </a:t>
            </a:r>
            <a:r>
              <a:rPr b="1" lang="en" sz="1800"/>
              <a:t>if</a:t>
            </a:r>
            <a:r>
              <a:rPr lang="en" sz="1800"/>
              <a:t> block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controls which code runs</a:t>
            </a:r>
            <a:endParaRPr sz="1800"/>
          </a:p>
        </p:txBody>
      </p:sp>
      <p:sp>
        <p:nvSpPr>
          <p:cNvPr id="1313" name="Google Shape;1313;p18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14" name="Google Shape;1314;p189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15" name="Google Shape;131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76450"/>
            <a:ext cx="436245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5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(Continued)</a:t>
            </a:r>
            <a:endParaRPr/>
          </a:p>
        </p:txBody>
      </p:sp>
      <p:sp>
        <p:nvSpPr>
          <p:cNvPr id="973" name="Google Shape;973;p145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Remember to press Command F and do a search for instances of brackets in the deck. All instances of brackets denote places where instructors must fill in information/customize prior to presenting in class.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7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974" name="Google Shape;97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119" y="2003376"/>
            <a:ext cx="4963965" cy="74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5" name="Google Shape;975;p145"/>
          <p:cNvCxnSpPr/>
          <p:nvPr/>
        </p:nvCxnSpPr>
        <p:spPr>
          <a:xfrm flipH="1" rot="10800000">
            <a:off x="1594125" y="2576365"/>
            <a:ext cx="370800" cy="139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90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 - if</a:t>
            </a:r>
            <a:endParaRPr/>
          </a:p>
        </p:txBody>
      </p:sp>
      <p:sp>
        <p:nvSpPr>
          <p:cNvPr id="1321" name="Google Shape;1321;p190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2" name="Google Shape;132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575" y="853075"/>
            <a:ext cx="71818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91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" sz="1800"/>
              <a:t>for</a:t>
            </a:r>
            <a:r>
              <a:rPr lang="en" sz="1800"/>
              <a:t> loop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Repeat operations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Loop variable takes each value from list in turn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Indentation controls end of loop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Watch out for infinite loops!</a:t>
            </a:r>
            <a:endParaRPr sz="1800"/>
          </a:p>
          <a:p>
            <a: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Interrupt or restart kernel when this happens</a:t>
            </a:r>
            <a:endParaRPr sz="1800"/>
          </a:p>
        </p:txBody>
      </p:sp>
      <p:sp>
        <p:nvSpPr>
          <p:cNvPr id="1328" name="Google Shape;1328;p191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29" name="Google Shape;1329;p191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0" name="Google Shape;133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3052988"/>
            <a:ext cx="481965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92"/>
          <p:cNvSpPr txBox="1"/>
          <p:nvPr>
            <p:ph idx="1" type="body"/>
          </p:nvPr>
        </p:nvSpPr>
        <p:spPr>
          <a:xfrm>
            <a:off x="330600" y="6402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" sz="1800"/>
              <a:t>Functions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Groups of instructions repeat / create abstractions of common tasks. 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Divide our code into useful blocks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" sz="1800"/>
              <a:t>Provide order, making the code more readable and reusable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 name</a:t>
            </a:r>
            <a:r>
              <a:rPr b="1" lang="en" sz="1800"/>
              <a:t>(input1, input2, …)</a:t>
            </a:r>
            <a:r>
              <a:rPr lang="en" sz="1800"/>
              <a:t> :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First line is “Document String” describing how function works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Definition saves instructions only - no execution!</a:t>
            </a:r>
            <a:endParaRPr sz="1800"/>
          </a:p>
        </p:txBody>
      </p:sp>
      <p:sp>
        <p:nvSpPr>
          <p:cNvPr id="1336" name="Google Shape;1336;p19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37" name="Google Shape;1337;p192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38" name="Google Shape;133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50" y="2980775"/>
            <a:ext cx="52959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93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" sz="1800"/>
              <a:t>Functions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Run functions with parentheses after the name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Needs to be defined before it can be executed!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The return value is saved in var2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Other functions can be run on the result!</a:t>
            </a:r>
            <a:endParaRPr sz="1800"/>
          </a:p>
        </p:txBody>
      </p:sp>
      <p:sp>
        <p:nvSpPr>
          <p:cNvPr id="1344" name="Google Shape;1344;p19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Structures</a:t>
            </a:r>
            <a:endParaRPr/>
          </a:p>
        </p:txBody>
      </p:sp>
      <p:sp>
        <p:nvSpPr>
          <p:cNvPr id="1345" name="Google Shape;1345;p193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6" name="Google Shape;134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538" y="2571750"/>
            <a:ext cx="59721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94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b="1" lang="en" sz="1800"/>
              <a:t>Packages</a:t>
            </a:r>
            <a:endParaRPr b="1"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Install new libraries to add functionality to Python:</a:t>
            </a:r>
            <a:endParaRPr sz="1800"/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conda install &lt;name&gt;</a:t>
            </a:r>
            <a:endParaRPr sz="1800"/>
          </a:p>
          <a:p>
            <a:pPr indent="0" lvl="0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</a:t>
            </a:r>
            <a:endParaRPr sz="1800"/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pip install &lt;name&gt;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Use packages by importing them into your Python scripts</a:t>
            </a:r>
            <a:endParaRPr sz="1800"/>
          </a:p>
        </p:txBody>
      </p:sp>
      <p:sp>
        <p:nvSpPr>
          <p:cNvPr id="1352" name="Google Shape;1352;p194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python</a:t>
            </a:r>
            <a:endParaRPr/>
          </a:p>
        </p:txBody>
      </p:sp>
      <p:sp>
        <p:nvSpPr>
          <p:cNvPr id="1353" name="Google Shape;1353;p194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4" name="Google Shape;135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675" y="595000"/>
            <a:ext cx="1660125" cy="17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94"/>
          <p:cNvPicPr preferRelativeResize="0"/>
          <p:nvPr/>
        </p:nvPicPr>
        <p:blipFill rotWithShape="1">
          <a:blip r:embed="rId4">
            <a:alphaModFix/>
          </a:blip>
          <a:srcRect b="56738" l="0" r="47326" t="0"/>
          <a:stretch/>
        </p:blipFill>
        <p:spPr>
          <a:xfrm>
            <a:off x="2800988" y="3048375"/>
            <a:ext cx="3542025" cy="12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95"/>
          <p:cNvSpPr txBox="1"/>
          <p:nvPr>
            <p:ph idx="1" type="body"/>
          </p:nvPr>
        </p:nvSpPr>
        <p:spPr>
          <a:xfrm>
            <a:off x="495425" y="1084200"/>
            <a:ext cx="73323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Common Packages</a:t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Data manipulation:  </a:t>
            </a:r>
            <a:r>
              <a:rPr lang="en" sz="1800">
                <a:solidFill>
                  <a:srgbClr val="7F7F7F"/>
                </a:solidFill>
              </a:rPr>
              <a:t>pandas, Numpy, scipy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Machine Learning:   </a:t>
            </a:r>
            <a:r>
              <a:rPr lang="en" sz="1800">
                <a:solidFill>
                  <a:srgbClr val="7F7F7F"/>
                </a:solidFill>
              </a:rPr>
              <a:t>scikit-learn, nltk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Databases:</a:t>
            </a:r>
            <a:r>
              <a:rPr lang="en" sz="1800">
                <a:solidFill>
                  <a:srgbClr val="7F7F7F"/>
                </a:solidFill>
              </a:rPr>
              <a:t> 	psycopq2, sqlalchemy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Visualizations:	</a:t>
            </a:r>
            <a:r>
              <a:rPr lang="en" sz="1800">
                <a:solidFill>
                  <a:srgbClr val="7F7F7F"/>
                </a:solidFill>
              </a:rPr>
              <a:t>matplotlib, plotly, bokeh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API calls / web scraping:   </a:t>
            </a:r>
            <a:r>
              <a:rPr lang="en" sz="1800">
                <a:solidFill>
                  <a:srgbClr val="7F7F7F"/>
                </a:solidFill>
              </a:rPr>
              <a:t>requests, BeautifulSoup, Scrapy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Web development:    </a:t>
            </a:r>
            <a:r>
              <a:rPr lang="en" sz="1800">
                <a:solidFill>
                  <a:srgbClr val="7F7F7F"/>
                </a:solidFill>
              </a:rPr>
              <a:t>Django, Flask, Twisted, Scapy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Game Development:   </a:t>
            </a:r>
            <a:r>
              <a:rPr lang="en" sz="1800">
                <a:solidFill>
                  <a:srgbClr val="7F7F7F"/>
                </a:solidFill>
              </a:rPr>
              <a:t>Pygame, Pyglet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Desktop App:   </a:t>
            </a:r>
            <a:r>
              <a:rPr lang="en" sz="1800">
                <a:solidFill>
                  <a:srgbClr val="7F7F7F"/>
                </a:solidFill>
              </a:rPr>
              <a:t>pyQt, Tkinter</a:t>
            </a:r>
            <a:endParaRPr sz="1800">
              <a:solidFill>
                <a:srgbClr val="7F7F7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More</a:t>
            </a:r>
            <a:endParaRPr sz="1800">
              <a:solidFill>
                <a:srgbClr val="7F7F7F"/>
              </a:solidFill>
            </a:endParaRPr>
          </a:p>
        </p:txBody>
      </p:sp>
      <p:sp>
        <p:nvSpPr>
          <p:cNvPr id="1361" name="Google Shape;1361;p195"/>
          <p:cNvSpPr txBox="1"/>
          <p:nvPr>
            <p:ph type="title"/>
          </p:nvPr>
        </p:nvSpPr>
        <p:spPr>
          <a:xfrm>
            <a:off x="2027525" y="166250"/>
            <a:ext cx="56013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python</a:t>
            </a:r>
            <a:endParaRPr/>
          </a:p>
        </p:txBody>
      </p:sp>
      <p:sp>
        <p:nvSpPr>
          <p:cNvPr id="1362" name="Google Shape;1362;p195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pic>
        <p:nvPicPr>
          <p:cNvPr id="1363" name="Google Shape;1363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722" y="1561572"/>
            <a:ext cx="1888100" cy="202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96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9" name="Google Shape;1369;p196"/>
          <p:cNvSpPr txBox="1"/>
          <p:nvPr>
            <p:ph type="title"/>
          </p:nvPr>
        </p:nvSpPr>
        <p:spPr>
          <a:xfrm>
            <a:off x="1324750" y="202190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students learn Python in our undergraduate and graduate Web courses. Why? Because there's nothing else with the flexibility or as many pre-built </a:t>
            </a:r>
            <a:r>
              <a:rPr lang="en"/>
              <a:t>libraries</a:t>
            </a:r>
            <a:r>
              <a:rPr lang="en"/>
              <a:t>...</a:t>
            </a:r>
            <a:endParaRPr/>
          </a:p>
        </p:txBody>
      </p:sp>
      <p:sp>
        <p:nvSpPr>
          <p:cNvPr id="1370" name="Google Shape;1370;p196"/>
          <p:cNvSpPr txBox="1"/>
          <p:nvPr>
            <p:ph idx="1" type="subTitle"/>
          </p:nvPr>
        </p:nvSpPr>
        <p:spPr>
          <a:xfrm>
            <a:off x="2249725" y="4192153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Prof. James A. Hendler, Univ. of Maryland</a:t>
            </a:r>
            <a:endParaRPr sz="1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97"/>
          <p:cNvSpPr txBox="1"/>
          <p:nvPr/>
        </p:nvSpPr>
        <p:spPr>
          <a:xfrm>
            <a:off x="648070" y="523577"/>
            <a:ext cx="43992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 to Python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6" name="Google Shape;1376;p197"/>
          <p:cNvSpPr txBox="1"/>
          <p:nvPr>
            <p:ph type="title"/>
          </p:nvPr>
        </p:nvSpPr>
        <p:spPr>
          <a:xfrm>
            <a:off x="648078" y="1777052"/>
            <a:ext cx="82338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50" lIns="64325" spcFirstLastPara="1" rIns="64325" wrap="square" tIns="32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Python Programming</a:t>
            </a:r>
            <a:br>
              <a:rPr lang="en"/>
            </a:br>
            <a:r>
              <a:rPr lang="en"/>
              <a:t>Practice!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swald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98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Master: Instruction Notes</a:t>
            </a:r>
            <a:endParaRPr/>
          </a:p>
        </p:txBody>
      </p:sp>
      <p:sp>
        <p:nvSpPr>
          <p:cNvPr id="1382" name="Google Shape;1382;p198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Timing check: 1h25min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99"/>
          <p:cNvSpPr txBox="1"/>
          <p:nvPr>
            <p:ph idx="1" type="body"/>
          </p:nvPr>
        </p:nvSpPr>
        <p:spPr>
          <a:xfrm>
            <a:off x="271800" y="914400"/>
            <a:ext cx="86223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Start a new notebook and rename it to </a:t>
            </a:r>
            <a:r>
              <a:rPr b="1" lang="en" sz="1800"/>
              <a:t>speeding_example</a:t>
            </a:r>
            <a:endParaRPr b="1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Import pandas and load the dataset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3"/>
            </a:pPr>
            <a:r>
              <a:rPr lang="en" sz="1800"/>
              <a:t>Google </a:t>
            </a:r>
            <a:r>
              <a:rPr lang="en" sz="1800"/>
              <a:t>R</a:t>
            </a:r>
            <a:r>
              <a:rPr lang="en" sz="1800"/>
              <a:t> datasets, should see listing as second hit linking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https://vincentarelbundock.github.io/Rdatasets/datasets.html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We are using the amis dataset, fifth on that page</a:t>
            </a:r>
            <a:endParaRPr sz="1800"/>
          </a:p>
        </p:txBody>
      </p:sp>
      <p:sp>
        <p:nvSpPr>
          <p:cNvPr id="1388" name="Google Shape;1388;p199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89" name="Google Shape;1389;p199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0" name="Google Shape;1390;p199"/>
          <p:cNvSpPr txBox="1"/>
          <p:nvPr>
            <p:ph type="title"/>
          </p:nvPr>
        </p:nvSpPr>
        <p:spPr>
          <a:xfrm>
            <a:off x="3209327" y="166250"/>
            <a:ext cx="3912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Datafile</a:t>
            </a:r>
            <a:endParaRPr/>
          </a:p>
        </p:txBody>
      </p:sp>
      <p:sp>
        <p:nvSpPr>
          <p:cNvPr id="1391" name="Google Shape;1391;p199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2" name="Google Shape;1392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50" y="1844175"/>
            <a:ext cx="8348049" cy="14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Differentiation and Extensions</a:t>
            </a:r>
            <a:endParaRPr/>
          </a:p>
        </p:txBody>
      </p:sp>
      <p:sp>
        <p:nvSpPr>
          <p:cNvPr id="981" name="Google Shape;981;p14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is a very basic lesson. Encourage advanced students to spend time exploring code on their own.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 good next step is to share some sample Python documentation or the PEP 8 style guide.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00"/>
          <p:cNvSpPr txBox="1"/>
          <p:nvPr>
            <p:ph idx="1" type="body"/>
          </p:nvPr>
        </p:nvSpPr>
        <p:spPr>
          <a:xfrm>
            <a:off x="271800" y="838200"/>
            <a:ext cx="8622300" cy="32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 used here show measured car speeds with 3 other labels: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pair</a:t>
            </a:r>
            <a:r>
              <a:rPr lang="en" sz="1600"/>
              <a:t> - There are 14 pairs of data collected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warning</a:t>
            </a:r>
            <a:r>
              <a:rPr lang="en" sz="1600"/>
              <a:t> - For each pair, two sections of road were measured: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</a:t>
            </a:r>
            <a:r>
              <a:rPr lang="en"/>
              <a:t>here a warning sign was placed for part of the experiment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Whether there was a similar stretch of road in another part of town where no sign was erected during the experiment (control)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period</a:t>
            </a:r>
            <a:r>
              <a:rPr lang="en" sz="1600"/>
              <a:t> -There are 3 time periods in the data for each pair: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Before the warning sign was placed on road section 1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Just after the sign was placed on road section 1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Some time after the sign was erected (so the sign is no longer "new")</a:t>
            </a:r>
            <a:endParaRPr/>
          </a:p>
        </p:txBody>
      </p:sp>
      <p:sp>
        <p:nvSpPr>
          <p:cNvPr id="1398" name="Google Shape;1398;p200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99" name="Google Shape;1399;p200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0" name="Google Shape;1400;p200"/>
          <p:cNvSpPr txBox="1"/>
          <p:nvPr>
            <p:ph type="title"/>
          </p:nvPr>
        </p:nvSpPr>
        <p:spPr>
          <a:xfrm>
            <a:off x="3209328" y="166250"/>
            <a:ext cx="3761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Overview</a:t>
            </a:r>
            <a:endParaRPr/>
          </a:p>
        </p:txBody>
      </p:sp>
      <p:sp>
        <p:nvSpPr>
          <p:cNvPr id="1401" name="Google Shape;1401;p200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01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want to study how the </a:t>
            </a:r>
            <a:r>
              <a:rPr b="1" lang="en" sz="1800"/>
              <a:t>average speed changes</a:t>
            </a:r>
            <a:r>
              <a:rPr lang="en" sz="1800"/>
              <a:t> in one section of road after the sign was erected, so we need to: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√Read the data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Loop over the rows of data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Select data only from the group of interest (just pair 7)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Compute the answer</a:t>
            </a:r>
            <a:endParaRPr sz="1800"/>
          </a:p>
        </p:txBody>
      </p:sp>
      <p:sp>
        <p:nvSpPr>
          <p:cNvPr id="1407" name="Google Shape;1407;p201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408" name="Google Shape;1408;p201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9" name="Google Shape;1409;p201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410" name="Google Shape;1410;p201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925" y="935175"/>
            <a:ext cx="4704199" cy="367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202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17" name="Google Shape;1417;p202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8" name="Google Shape;1418;p202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Recap</a:t>
            </a:r>
            <a:endParaRPr/>
          </a:p>
        </p:txBody>
      </p:sp>
      <p:sp>
        <p:nvSpPr>
          <p:cNvPr id="1419" name="Google Shape;1419;p202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0" name="Google Shape;1420;p202"/>
          <p:cNvSpPr txBox="1"/>
          <p:nvPr/>
        </p:nvSpPr>
        <p:spPr>
          <a:xfrm>
            <a:off x="511100" y="935175"/>
            <a:ext cx="33711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Create lists to store data of interest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For loop over all the data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Nested if statements to filter just the: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Pair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Warning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Period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lphaL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we are look for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Save data to appropriate list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AutoNum type="arabicPeriod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Print average of list after loop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03"/>
          <p:cNvSpPr txBox="1"/>
          <p:nvPr>
            <p:ph idx="3" type="subTitle"/>
          </p:nvPr>
        </p:nvSpPr>
        <p:spPr>
          <a:xfrm>
            <a:off x="7160380" y="211738"/>
            <a:ext cx="13362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426" name="Google Shape;1426;p203"/>
          <p:cNvSpPr txBox="1"/>
          <p:nvPr>
            <p:ph idx="12" type="sldNum"/>
          </p:nvPr>
        </p:nvSpPr>
        <p:spPr>
          <a:xfrm>
            <a:off x="-51366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7" name="Google Shape;1427;p203"/>
          <p:cNvSpPr txBox="1"/>
          <p:nvPr>
            <p:ph type="title"/>
          </p:nvPr>
        </p:nvSpPr>
        <p:spPr>
          <a:xfrm>
            <a:off x="908850" y="237038"/>
            <a:ext cx="50094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Script</a:t>
            </a:r>
            <a:endParaRPr/>
          </a:p>
        </p:txBody>
      </p:sp>
      <p:sp>
        <p:nvSpPr>
          <p:cNvPr id="1428" name="Google Shape;1428;p203"/>
          <p:cNvSpPr txBox="1"/>
          <p:nvPr>
            <p:ph idx="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9" name="Google Shape;1429;p203"/>
          <p:cNvSpPr txBox="1"/>
          <p:nvPr>
            <p:ph idx="1" type="body"/>
          </p:nvPr>
        </p:nvSpPr>
        <p:spPr>
          <a:xfrm>
            <a:off x="457200" y="1143000"/>
            <a:ext cx="82296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Change the Notebook name to </a:t>
            </a:r>
            <a:r>
              <a:rPr b="1" lang="en" sz="1800"/>
              <a:t>speeding_example</a:t>
            </a:r>
            <a:endParaRPr b="1"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Note no spaces!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File &gt; Download As &gt; Python (.py)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Click </a:t>
            </a:r>
            <a:r>
              <a:rPr b="1" lang="en" sz="1800"/>
              <a:t>Keep</a:t>
            </a:r>
            <a:r>
              <a:rPr lang="en" sz="1800"/>
              <a:t> if Browser warns file may be dangerous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Open new Terminal (or Anaconda Prompt) window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Change to Downloads folder in Terminal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type: </a:t>
            </a:r>
            <a:r>
              <a:rPr b="1" lang="en" sz="1800"/>
              <a:t>cd Downloads</a:t>
            </a:r>
            <a:r>
              <a:rPr lang="en" sz="1800"/>
              <a:t> and press enter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 startAt="5"/>
            </a:pPr>
            <a:r>
              <a:rPr lang="en" sz="1800"/>
              <a:t>Run the python script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Type: </a:t>
            </a:r>
            <a:r>
              <a:rPr b="1" lang="en" sz="1800"/>
              <a:t>python speeding_example.py</a:t>
            </a:r>
            <a:r>
              <a:rPr lang="en" sz="1800"/>
              <a:t> and press enter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Note only the printed output lines appear in the terminal!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04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5" name="Google Shape;1435;p204"/>
          <p:cNvSpPr txBox="1"/>
          <p:nvPr>
            <p:ph type="title"/>
          </p:nvPr>
        </p:nvSpPr>
        <p:spPr>
          <a:xfrm>
            <a:off x="1403050" y="2128750"/>
            <a:ext cx="61491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turn data into information, and information into insight. </a:t>
            </a:r>
            <a:endParaRPr/>
          </a:p>
        </p:txBody>
      </p:sp>
      <p:sp>
        <p:nvSpPr>
          <p:cNvPr id="1436" name="Google Shape;1436;p204"/>
          <p:cNvSpPr txBox="1"/>
          <p:nvPr>
            <p:ph idx="1" type="subTitle"/>
          </p:nvPr>
        </p:nvSpPr>
        <p:spPr>
          <a:xfrm>
            <a:off x="2249725" y="3386656"/>
            <a:ext cx="45396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Carly Fiorina, </a:t>
            </a:r>
            <a:br>
              <a:rPr lang="en" sz="1800"/>
            </a:br>
            <a:r>
              <a:rPr lang="en" sz="1800"/>
              <a:t>Former CEO, Hewlett-Packard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05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42" name="Google Shape;1442;p205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 to Python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206"/>
          <p:cNvSpPr txBox="1"/>
          <p:nvPr>
            <p:ph type="title"/>
          </p:nvPr>
        </p:nvSpPr>
        <p:spPr>
          <a:xfrm>
            <a:off x="979500" y="332100"/>
            <a:ext cx="71850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Master: Instruction Notes</a:t>
            </a:r>
            <a:endParaRPr/>
          </a:p>
        </p:txBody>
      </p:sp>
      <p:sp>
        <p:nvSpPr>
          <p:cNvPr id="1448" name="Google Shape;1448;p206"/>
          <p:cNvSpPr txBox="1"/>
          <p:nvPr>
            <p:ph idx="1" type="body"/>
          </p:nvPr>
        </p:nvSpPr>
        <p:spPr>
          <a:xfrm>
            <a:off x="979500" y="1078375"/>
            <a:ext cx="70995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Timing check: 1hr45min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207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this workshop, we've covered the following topics: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as a popular, flexible programming language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has applications in many different areas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is particularly great for data manipulation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Python programming basics include: types, variables, functions, and more!</a:t>
            </a:r>
            <a:endParaRPr sz="1800"/>
          </a:p>
        </p:txBody>
      </p:sp>
      <p:sp>
        <p:nvSpPr>
          <p:cNvPr id="1454" name="Google Shape;1454;p207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Recap</a:t>
            </a:r>
            <a:endParaRPr/>
          </a:p>
        </p:txBody>
      </p:sp>
      <p:sp>
        <p:nvSpPr>
          <p:cNvPr id="1455" name="Google Shape;1455;p207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208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 That Sentence</a:t>
            </a:r>
            <a:endParaRPr/>
          </a:p>
        </p:txBody>
      </p:sp>
      <p:sp>
        <p:nvSpPr>
          <p:cNvPr id="1461" name="Google Shape;1461;p208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  <p:sp>
        <p:nvSpPr>
          <p:cNvPr id="1462" name="Google Shape;1462;p208"/>
          <p:cNvSpPr/>
          <p:nvPr/>
        </p:nvSpPr>
        <p:spPr>
          <a:xfrm>
            <a:off x="3929675" y="891050"/>
            <a:ext cx="1959000" cy="1075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3A1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“Something that really got me thinking is...”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3" name="Google Shape;1463;p208"/>
          <p:cNvSpPr/>
          <p:nvPr/>
        </p:nvSpPr>
        <p:spPr>
          <a:xfrm>
            <a:off x="6192225" y="862000"/>
            <a:ext cx="1835700" cy="1104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92EF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“The best thing I got out of this unit is…”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4" name="Google Shape;1464;p208"/>
          <p:cNvSpPr/>
          <p:nvPr/>
        </p:nvSpPr>
        <p:spPr>
          <a:xfrm>
            <a:off x="5118075" y="2235275"/>
            <a:ext cx="2055300" cy="672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0D83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“I discovered…”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5" name="Google Shape;1465;p208"/>
          <p:cNvSpPr/>
          <p:nvPr/>
        </p:nvSpPr>
        <p:spPr>
          <a:xfrm>
            <a:off x="3929675" y="3176900"/>
            <a:ext cx="1405500" cy="1104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D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“I still want to learn about…”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6" name="Google Shape;1466;p208"/>
          <p:cNvSpPr/>
          <p:nvPr/>
        </p:nvSpPr>
        <p:spPr>
          <a:xfrm>
            <a:off x="5782025" y="3176850"/>
            <a:ext cx="2055300" cy="786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CDE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“I was surprised to learn that…”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7" name="Google Shape;1467;p208"/>
          <p:cNvSpPr txBox="1"/>
          <p:nvPr/>
        </p:nvSpPr>
        <p:spPr>
          <a:xfrm>
            <a:off x="395275" y="966400"/>
            <a:ext cx="237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What are your biggest takeaways from this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lesson</a:t>
            </a: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8" name="Google Shape;1468;p208"/>
          <p:cNvSpPr txBox="1"/>
          <p:nvPr/>
        </p:nvSpPr>
        <p:spPr>
          <a:xfrm>
            <a:off x="395275" y="1539100"/>
            <a:ext cx="33483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9" name="Google Shape;1469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7" y="2326676"/>
            <a:ext cx="1442141" cy="195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209"/>
          <p:cNvPicPr preferRelativeResize="0"/>
          <p:nvPr/>
        </p:nvPicPr>
        <p:blipFill rotWithShape="1">
          <a:blip r:embed="rId3">
            <a:alphaModFix/>
          </a:blip>
          <a:srcRect b="2075" l="0" r="0" t="0"/>
          <a:stretch/>
        </p:blipFill>
        <p:spPr>
          <a:xfrm>
            <a:off x="1459000" y="723625"/>
            <a:ext cx="6225999" cy="381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209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Me Anything!</a:t>
            </a:r>
            <a:endParaRPr/>
          </a:p>
        </p:txBody>
      </p:sp>
      <p:sp>
        <p:nvSpPr>
          <p:cNvPr id="1476" name="Google Shape;1476;p209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47"/>
          <p:cNvSpPr txBox="1"/>
          <p:nvPr>
            <p:ph type="title"/>
          </p:nvPr>
        </p:nvSpPr>
        <p:spPr>
          <a:xfrm>
            <a:off x="4572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Python</a:t>
            </a:r>
            <a:endParaRPr/>
          </a:p>
        </p:txBody>
      </p:sp>
      <p:sp>
        <p:nvSpPr>
          <p:cNvPr id="987" name="Google Shape;987;p147"/>
          <p:cNvSpPr txBox="1"/>
          <p:nvPr>
            <p:ph idx="1" type="subTitle"/>
          </p:nvPr>
        </p:nvSpPr>
        <p:spPr>
          <a:xfrm>
            <a:off x="5023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{Date}</a:t>
            </a:r>
            <a:endParaRPr/>
          </a:p>
        </p:txBody>
      </p:sp>
      <p:sp>
        <p:nvSpPr>
          <p:cNvPr id="988" name="Google Shape;988;p147"/>
          <p:cNvSpPr txBox="1"/>
          <p:nvPr>
            <p:ph idx="1" type="subTitle"/>
          </p:nvPr>
        </p:nvSpPr>
        <p:spPr>
          <a:xfrm>
            <a:off x="7173025" y="196875"/>
            <a:ext cx="1806000" cy="9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WiFi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{WiFi name}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{WiFi password}</a:t>
            </a:r>
            <a:endParaRPr sz="1800"/>
          </a:p>
        </p:txBody>
      </p:sp>
      <p:sp>
        <p:nvSpPr>
          <p:cNvPr id="989" name="Google Shape;989;p147"/>
          <p:cNvSpPr txBox="1"/>
          <p:nvPr>
            <p:ph idx="1" type="subTitle"/>
          </p:nvPr>
        </p:nvSpPr>
        <p:spPr>
          <a:xfrm>
            <a:off x="274925" y="4043975"/>
            <a:ext cx="40962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Please install Python 3.6 from https://anaconda.com/download</a:t>
            </a:r>
            <a:endParaRPr sz="1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10"/>
          <p:cNvSpPr txBox="1"/>
          <p:nvPr/>
        </p:nvSpPr>
        <p:spPr>
          <a:xfrm>
            <a:off x="242600" y="1675450"/>
            <a:ext cx="88065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950" lIns="129950" spcFirstLastPara="1" rIns="129950" wrap="square" tIns="12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We appreciate your feedback!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latin typeface="Proxima Nova"/>
                <a:ea typeface="Proxima Nova"/>
                <a:cs typeface="Proxima Nova"/>
                <a:sym typeface="Proxima Nova"/>
              </a:rPr>
              <a:t>Please take 60 seconds to complete our survey.</a:t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GA-Cog-900.png" id="1482" name="Google Shape;148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32" y="656175"/>
            <a:ext cx="693551" cy="69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11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488" name="Google Shape;1488;p211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Intro to Python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12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What</a:t>
            </a:r>
            <a:r>
              <a:rPr b="1" lang="en"/>
              <a:t>’s</a:t>
            </a:r>
            <a:r>
              <a:rPr b="1" lang="en" sz="1800"/>
              <a:t> next?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Solidify your learning: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through the parts of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Learn How to Think Like a Computer Scientist</a:t>
            </a:r>
            <a:r>
              <a:rPr lang="en"/>
              <a:t>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Familiarize yourself with the language by going through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A Beginner's Python Tutorial</a:t>
            </a:r>
            <a:r>
              <a:rPr lang="en"/>
              <a:t>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Practice Practice Practice!  Problems to expand your skills are available at: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HackerRank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CodeWars</a:t>
            </a:r>
            <a:endParaRPr sz="1800"/>
          </a:p>
        </p:txBody>
      </p:sp>
      <p:sp>
        <p:nvSpPr>
          <p:cNvPr id="1494" name="Google Shape;1494;p212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learning plan</a:t>
            </a:r>
            <a:endParaRPr/>
          </a:p>
        </p:txBody>
      </p:sp>
      <p:sp>
        <p:nvSpPr>
          <p:cNvPr id="1495" name="Google Shape;1495;p212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13"/>
          <p:cNvSpPr txBox="1"/>
          <p:nvPr>
            <p:ph idx="1" type="body"/>
          </p:nvPr>
        </p:nvSpPr>
        <p:spPr>
          <a:xfrm>
            <a:off x="330600" y="868850"/>
            <a:ext cx="8241900" cy="32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Assembly also offers courses that teach you how to use Python!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Check out our: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Part-time Data Science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Data Science Immersive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Online Part-time Data Science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Part-time Python Course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Online Part-time Python Course</a:t>
            </a:r>
            <a:endParaRPr/>
          </a:p>
        </p:txBody>
      </p:sp>
      <p:sp>
        <p:nvSpPr>
          <p:cNvPr id="1501" name="Google Shape;1501;p21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learning plan</a:t>
            </a:r>
            <a:endParaRPr/>
          </a:p>
        </p:txBody>
      </p:sp>
      <p:sp>
        <p:nvSpPr>
          <p:cNvPr id="1502" name="Google Shape;1502;p213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Google Shape;1507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375" y="1390887"/>
            <a:ext cx="4161663" cy="26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14"/>
          <p:cNvSpPr txBox="1"/>
          <p:nvPr>
            <p:ph idx="12" type="sldNum"/>
          </p:nvPr>
        </p:nvSpPr>
        <p:spPr>
          <a:xfrm>
            <a:off x="140850" y="4662725"/>
            <a:ext cx="202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r>
              <a:rPr lang="en">
                <a:solidFill>
                  <a:schemeClr val="dk1"/>
                </a:solidFill>
              </a:rPr>
              <a:t> | © 2018 General Assembly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9" name="Google Shape;1509;p214"/>
          <p:cNvSpPr txBox="1"/>
          <p:nvPr>
            <p:ph type="title"/>
          </p:nvPr>
        </p:nvSpPr>
        <p:spPr>
          <a:xfrm>
            <a:off x="3117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 Few Good References</a:t>
            </a:r>
            <a:endParaRPr/>
          </a:p>
        </p:txBody>
      </p:sp>
      <p:sp>
        <p:nvSpPr>
          <p:cNvPr id="1510" name="Google Shape;1510;p214"/>
          <p:cNvSpPr txBox="1"/>
          <p:nvPr>
            <p:ph idx="4294967295" type="body"/>
          </p:nvPr>
        </p:nvSpPr>
        <p:spPr>
          <a:xfrm>
            <a:off x="330600" y="1222000"/>
            <a:ext cx="3811200" cy="3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 u="sng">
                <a:hlinkClick r:id="rId4"/>
              </a:rPr>
              <a:t>Official Python Documentation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 u="sng">
                <a:hlinkClick r:id="rId5"/>
              </a:rPr>
              <a:t>PEP-8 Official Guide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 u="sng">
                <a:hlinkClick r:id="rId6"/>
              </a:rPr>
              <a:t>Anaconda Tutorials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 u="sng">
                <a:hlinkClick r:id="rId7"/>
              </a:rPr>
              <a:t>Jupyter Documentation</a:t>
            </a:r>
            <a:endParaRPr b="1"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b="1" lang="en" sz="1700" u="sng">
                <a:hlinkClick r:id="rId8"/>
              </a:rPr>
              <a:t>Example Notebooks</a:t>
            </a:r>
            <a:r>
              <a:rPr b="1" lang="en" sz="1700"/>
              <a:t>  </a:t>
            </a:r>
            <a:endParaRPr b="1" sz="17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15"/>
          <p:cNvSpPr txBox="1"/>
          <p:nvPr>
            <p:ph type="title"/>
          </p:nvPr>
        </p:nvSpPr>
        <p:spPr>
          <a:xfrm>
            <a:off x="636600" y="1777038"/>
            <a:ext cx="6014100" cy="15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516" name="Google Shape;1516;p215"/>
          <p:cNvSpPr txBox="1"/>
          <p:nvPr>
            <p:ph idx="1" type="subTitle"/>
          </p:nvPr>
        </p:nvSpPr>
        <p:spPr>
          <a:xfrm>
            <a:off x="681725" y="1221643"/>
            <a:ext cx="7457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 you next time!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8"/>
          <p:cNvSpPr txBox="1"/>
          <p:nvPr>
            <p:ph type="title"/>
          </p:nvPr>
        </p:nvSpPr>
        <p:spPr>
          <a:xfrm>
            <a:off x="457210" y="257255"/>
            <a:ext cx="33939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{Agenda}</a:t>
            </a:r>
            <a:endParaRPr/>
          </a:p>
        </p:txBody>
      </p:sp>
      <p:graphicFrame>
        <p:nvGraphicFramePr>
          <p:cNvPr id="995" name="Google Shape;995;p148"/>
          <p:cNvGraphicFramePr/>
          <p:nvPr/>
        </p:nvGraphicFramePr>
        <p:xfrm>
          <a:off x="4853251" y="3958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{9E2BDC05-AF79-4A12-9491-B1A8D851D2B4}</a:tableStyleId>
              </a:tblPr>
              <a:tblGrid>
                <a:gridCol w="960925"/>
                <a:gridCol w="2554400"/>
              </a:tblGrid>
              <a:tr h="695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Time</a:t>
                      </a:r>
                      <a:endParaRPr b="1" sz="16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Topic</a:t>
                      </a:r>
                      <a:endParaRPr b="1" sz="16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</a:tr>
              <a:tr h="60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Introductions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0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Python Overview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0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Software Install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0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40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Programming Basics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0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 Program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  <a:tr h="60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 min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Create a Learning Plan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996" name="Google Shape;996;p148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 | © 2018 General Assembly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7" name="Google Shape;997;p148"/>
          <p:cNvSpPr txBox="1"/>
          <p:nvPr>
            <p:ph idx="1" type="subTitle"/>
          </p:nvPr>
        </p:nvSpPr>
        <p:spPr>
          <a:xfrm>
            <a:off x="457200" y="1248100"/>
            <a:ext cx="39750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We’ll Cover Today</a:t>
            </a:r>
            <a:endParaRPr/>
          </a:p>
        </p:txBody>
      </p:sp>
      <p:sp>
        <p:nvSpPr>
          <p:cNvPr id="998" name="Google Shape;998;p148"/>
          <p:cNvSpPr txBox="1"/>
          <p:nvPr>
            <p:ph idx="3" type="body"/>
          </p:nvPr>
        </p:nvSpPr>
        <p:spPr>
          <a:xfrm>
            <a:off x="458325" y="1811065"/>
            <a:ext cx="3171600" cy="28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this class, we’ll explore the following topics: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bio.jpg" id="1003" name="Google Shape;100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07" y="1248850"/>
            <a:ext cx="2224800" cy="2224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004" name="Google Shape;1004;p149"/>
          <p:cNvCxnSpPr/>
          <p:nvPr/>
        </p:nvCxnSpPr>
        <p:spPr>
          <a:xfrm>
            <a:off x="3459475" y="2475750"/>
            <a:ext cx="4632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149"/>
          <p:cNvSpPr txBox="1"/>
          <p:nvPr>
            <p:ph idx="4294967295" type="subTitle"/>
          </p:nvPr>
        </p:nvSpPr>
        <p:spPr>
          <a:xfrm>
            <a:off x="3416292" y="1869551"/>
            <a:ext cx="4918800" cy="4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{Your Title and Company}</a:t>
            </a:r>
            <a:endParaRPr/>
          </a:p>
        </p:txBody>
      </p:sp>
      <p:sp>
        <p:nvSpPr>
          <p:cNvPr id="1006" name="Google Shape;1006;p149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{Your Name and Photo}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7" name="Google Shape;1007;p149"/>
          <p:cNvSpPr txBox="1"/>
          <p:nvPr>
            <p:ph idx="12" type="sldNum"/>
          </p:nvPr>
        </p:nvSpPr>
        <p:spPr>
          <a:xfrm>
            <a:off x="457200" y="4662725"/>
            <a:ext cx="2860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2018 General Assembly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rriculum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